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7" r:id="rId3"/>
    <p:sldId id="260" r:id="rId4"/>
    <p:sldId id="288" r:id="rId5"/>
    <p:sldId id="295" r:id="rId6"/>
    <p:sldId id="296" r:id="rId7"/>
    <p:sldId id="294" r:id="rId8"/>
    <p:sldId id="280" r:id="rId9"/>
    <p:sldId id="287" r:id="rId10"/>
    <p:sldId id="289" r:id="rId11"/>
    <p:sldId id="265" r:id="rId12"/>
    <p:sldId id="283" r:id="rId13"/>
    <p:sldId id="275" r:id="rId14"/>
    <p:sldId id="291" r:id="rId15"/>
    <p:sldId id="292" r:id="rId16"/>
    <p:sldId id="271" r:id="rId17"/>
    <p:sldId id="273" r:id="rId18"/>
    <p:sldId id="272" r:id="rId19"/>
    <p:sldId id="27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7" d="100"/>
          <a:sy n="67" d="100"/>
        </p:scale>
        <p:origin x="644"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1E333-0575-41B7-A052-62882F0F5B87}" type="doc">
      <dgm:prSet loTypeId="urn:microsoft.com/office/officeart/2005/8/layout/process4" loCatId="process" qsTypeId="urn:microsoft.com/office/officeart/2005/8/quickstyle/simple1" qsCatId="simple" csTypeId="urn:microsoft.com/office/officeart/2005/8/colors/accent1_2" csCatId="accent1" phldr="1"/>
      <dgm:spPr/>
    </dgm:pt>
    <dgm:pt modelId="{F3A0714D-E86A-4F40-8CA3-AC01DCACC2AB}">
      <dgm:prSet phldrT="[Text]" custT="1"/>
      <dgm:spPr>
        <a:solidFill>
          <a:srgbClr val="BCBDC1"/>
        </a:solidFill>
        <a:ln w="28575"/>
      </dgm:spPr>
      <dgm:t>
        <a:bodyPr/>
        <a:lstStyle/>
        <a:p>
          <a:pPr algn="ctr"/>
          <a:r>
            <a:rPr lang="en-US" sz="2400" dirty="0">
              <a:solidFill>
                <a:srgbClr val="CF112B"/>
              </a:solidFill>
              <a:latin typeface="United Sans Rg Bk" pitchFamily="50" charset="0"/>
            </a:rPr>
            <a:t>QUANTITY</a:t>
          </a:r>
          <a:endParaRPr lang="en-US" sz="2000" dirty="0">
            <a:solidFill>
              <a:srgbClr val="CF112B"/>
            </a:solidFill>
            <a:latin typeface="United Sans Rg Bk" pitchFamily="50" charset="0"/>
          </a:endParaRPr>
        </a:p>
        <a:p>
          <a:pPr algn="ctr"/>
          <a:endParaRPr lang="en-US" sz="900" dirty="0">
            <a:solidFill>
              <a:srgbClr val="CF112B"/>
            </a:solidFill>
            <a:latin typeface="United Sans Rg Bk" pitchFamily="50" charset="0"/>
          </a:endParaRPr>
        </a:p>
      </dgm:t>
    </dgm:pt>
    <dgm:pt modelId="{F0591C01-E50C-4D91-8A94-2E0FB9193F25}" type="parTrans" cxnId="{C7898D16-E9D9-4BB6-98DF-F8EDB3E07CC8}">
      <dgm:prSet/>
      <dgm:spPr/>
      <dgm:t>
        <a:bodyPr/>
        <a:lstStyle/>
        <a:p>
          <a:endParaRPr lang="en-US"/>
        </a:p>
      </dgm:t>
    </dgm:pt>
    <dgm:pt modelId="{077A37EC-EEA5-448E-B3B0-931E583CACF6}" type="sibTrans" cxnId="{C7898D16-E9D9-4BB6-98DF-F8EDB3E07CC8}">
      <dgm:prSet/>
      <dgm:spPr/>
      <dgm:t>
        <a:bodyPr/>
        <a:lstStyle/>
        <a:p>
          <a:endParaRPr lang="en-US"/>
        </a:p>
      </dgm:t>
    </dgm:pt>
    <dgm:pt modelId="{EEB21F51-7D42-4D04-8706-DD84CCD1DC02}">
      <dgm:prSet phldrT="[Text]" custT="1"/>
      <dgm:spPr>
        <a:solidFill>
          <a:srgbClr val="BCBDC1"/>
        </a:solidFill>
        <a:ln w="28575"/>
      </dgm:spPr>
      <dgm:t>
        <a:bodyPr/>
        <a:lstStyle/>
        <a:p>
          <a:r>
            <a:rPr lang="en-US" sz="2400">
              <a:solidFill>
                <a:srgbClr val="CF112B"/>
              </a:solidFill>
              <a:latin typeface="United Sans Rg Bk" pitchFamily="50" charset="0"/>
            </a:rPr>
            <a:t>MACRONUTRIENT COMPOSITION</a:t>
          </a:r>
        </a:p>
        <a:p>
          <a:endParaRPr lang="en-US" sz="800">
            <a:solidFill>
              <a:srgbClr val="CF112B"/>
            </a:solidFill>
            <a:latin typeface="United Sans Rg Bk" pitchFamily="50" charset="0"/>
          </a:endParaRPr>
        </a:p>
      </dgm:t>
    </dgm:pt>
    <dgm:pt modelId="{F0F291C6-3D46-4165-86AF-5F597381B0DC}" type="parTrans" cxnId="{94ECA96F-06F6-4B52-BBF3-6BFD8FBDF088}">
      <dgm:prSet/>
      <dgm:spPr/>
      <dgm:t>
        <a:bodyPr/>
        <a:lstStyle/>
        <a:p>
          <a:endParaRPr lang="en-US"/>
        </a:p>
      </dgm:t>
    </dgm:pt>
    <dgm:pt modelId="{1EF2169E-55F3-46FA-A421-A5E06C6B3EE8}" type="sibTrans" cxnId="{94ECA96F-06F6-4B52-BBF3-6BFD8FBDF088}">
      <dgm:prSet/>
      <dgm:spPr/>
      <dgm:t>
        <a:bodyPr/>
        <a:lstStyle/>
        <a:p>
          <a:endParaRPr lang="en-US"/>
        </a:p>
      </dgm:t>
    </dgm:pt>
    <dgm:pt modelId="{C109ADC2-A229-4FB5-A7F9-F587DA4B2F2A}">
      <dgm:prSet phldrT="[Text]" custT="1"/>
      <dgm:spPr>
        <a:solidFill>
          <a:schemeClr val="bg1"/>
        </a:solidFill>
        <a:ln w="28575"/>
      </dgm:spPr>
      <dgm:t>
        <a:bodyPr/>
        <a:lstStyle/>
        <a:p>
          <a:pPr algn="ctr"/>
          <a:r>
            <a:rPr lang="en-US" sz="1600" dirty="0">
              <a:solidFill>
                <a:sysClr val="windowText" lastClr="000000"/>
              </a:solidFill>
              <a:latin typeface="Arial" panose="020B0604020202020204" pitchFamily="34" charset="0"/>
              <a:cs typeface="Arial" panose="020B0604020202020204" pitchFamily="34" charset="0"/>
            </a:rPr>
            <a:t>Natural foods are generally superior in terms of their support of athletic performance and basic health. This leaves </a:t>
          </a:r>
          <a:r>
            <a:rPr lang="en-US" sz="1600" b="1" dirty="0">
              <a:solidFill>
                <a:srgbClr val="CF112B"/>
              </a:solidFill>
              <a:latin typeface="Arial" panose="020B0604020202020204" pitchFamily="34" charset="0"/>
              <a:cs typeface="Arial" panose="020B0604020202020204" pitchFamily="34" charset="0"/>
            </a:rPr>
            <a:t>meat, fish, eggs, vegetables, fruits, nuts, certain oils, and possibly certain dairy products </a:t>
          </a:r>
          <a:r>
            <a:rPr lang="en-US" sz="1600" dirty="0">
              <a:solidFill>
                <a:sysClr val="windowText" lastClr="000000"/>
              </a:solidFill>
              <a:latin typeface="Arial" panose="020B0604020202020204" pitchFamily="34" charset="0"/>
              <a:cs typeface="Arial" panose="020B0604020202020204" pitchFamily="34" charset="0"/>
            </a:rPr>
            <a:t>as the types of foods that will ideally comprise the bulk of the athlete's intake.</a:t>
          </a:r>
          <a:endParaRPr lang="en-US" sz="1600" b="0" dirty="0">
            <a:solidFill>
              <a:sysClr val="windowText" lastClr="000000"/>
            </a:solidFill>
            <a:latin typeface="Arial" panose="020B0604020202020204" pitchFamily="34" charset="0"/>
            <a:cs typeface="Arial" panose="020B0604020202020204" pitchFamily="34" charset="0"/>
          </a:endParaRPr>
        </a:p>
        <a:p>
          <a:pPr algn="ctr"/>
          <a:r>
            <a:rPr lang="en-US" sz="1600" b="0" spc="100" baseline="0" dirty="0">
              <a:solidFill>
                <a:sysClr val="windowText" lastClr="000000"/>
              </a:solidFill>
              <a:latin typeface="Blissful Thinking" panose="02000500000000000000" pitchFamily="2" charset="0"/>
              <a:cs typeface="Arial" panose="020B0604020202020204" pitchFamily="34" charset="0"/>
            </a:rPr>
            <a:t>PROCESSED FOODS CANNOT COMPETE WITH THE NUTRITIONAL DENSITY OF NATURAL FOODS</a:t>
          </a:r>
        </a:p>
      </dgm:t>
    </dgm:pt>
    <dgm:pt modelId="{915FE560-9786-4E95-9659-25E9EC72A0C9}" type="parTrans" cxnId="{1D57675B-974A-4556-8E4B-0A025F8004B1}">
      <dgm:prSet/>
      <dgm:spPr/>
      <dgm:t>
        <a:bodyPr/>
        <a:lstStyle/>
        <a:p>
          <a:endParaRPr lang="en-US"/>
        </a:p>
      </dgm:t>
    </dgm:pt>
    <dgm:pt modelId="{F5A9B6F6-D8C4-4BDC-97A0-F40E30B27317}" type="sibTrans" cxnId="{1D57675B-974A-4556-8E4B-0A025F8004B1}">
      <dgm:prSet/>
      <dgm:spPr/>
      <dgm:t>
        <a:bodyPr/>
        <a:lstStyle/>
        <a:p>
          <a:endParaRPr lang="en-US"/>
        </a:p>
      </dgm:t>
    </dgm:pt>
    <dgm:pt modelId="{F4AE6ED5-D4B8-452E-BDB8-7502BA323E14}">
      <dgm:prSet custT="1"/>
      <dgm:spPr>
        <a:solidFill>
          <a:srgbClr val="FFFF00"/>
        </a:solidFill>
        <a:ln w="28575">
          <a:solidFill>
            <a:schemeClr val="tx1"/>
          </a:solidFill>
        </a:ln>
      </dgm:spPr>
      <dgm:t>
        <a:bodyPr/>
        <a:lstStyle/>
        <a:p>
          <a:pPr algn="ctr"/>
          <a:r>
            <a:rPr lang="en-US" sz="2000" b="1" dirty="0">
              <a:solidFill>
                <a:sysClr val="windowText" lastClr="000000"/>
              </a:solidFill>
              <a:latin typeface="Arial Narrow" panose="020B0606020202030204" pitchFamily="34" charset="0"/>
              <a:cs typeface="Arial" panose="020B0604020202020204" pitchFamily="34" charset="0"/>
            </a:rPr>
            <a:t>TO MAINTAIN: eat 17 </a:t>
          </a:r>
          <a:r>
            <a:rPr lang="en-US" sz="2000" b="1" dirty="0" err="1">
              <a:solidFill>
                <a:sysClr val="windowText" lastClr="000000"/>
              </a:solidFill>
              <a:latin typeface="Arial Narrow" panose="020B0606020202030204" pitchFamily="34" charset="0"/>
              <a:cs typeface="Arial" panose="020B0604020202020204" pitchFamily="34" charset="0"/>
            </a:rPr>
            <a:t>cals</a:t>
          </a:r>
          <a:r>
            <a:rPr lang="en-US" sz="2000" b="1" dirty="0">
              <a:solidFill>
                <a:sysClr val="windowText" lastClr="000000"/>
              </a:solidFill>
              <a:latin typeface="Arial Narrow" panose="020B0606020202030204" pitchFamily="34" charset="0"/>
              <a:cs typeface="Arial" panose="020B0604020202020204" pitchFamily="34" charset="0"/>
            </a:rPr>
            <a:t> / </a:t>
          </a:r>
          <a:r>
            <a:rPr lang="en-US" sz="2000" b="1" dirty="0" err="1">
              <a:solidFill>
                <a:sysClr val="windowText" lastClr="000000"/>
              </a:solidFill>
              <a:latin typeface="Arial Narrow" panose="020B0606020202030204" pitchFamily="34" charset="0"/>
              <a:cs typeface="Arial" panose="020B0604020202020204" pitchFamily="34" charset="0"/>
            </a:rPr>
            <a:t>lb</a:t>
          </a:r>
          <a:r>
            <a:rPr lang="en-US" sz="2000" b="1" dirty="0">
              <a:solidFill>
                <a:sysClr val="windowText" lastClr="000000"/>
              </a:solidFill>
              <a:latin typeface="Arial Narrow" panose="020B0606020202030204" pitchFamily="34" charset="0"/>
              <a:cs typeface="Arial" panose="020B0604020202020204" pitchFamily="34" charset="0"/>
            </a:rPr>
            <a:t> of BW</a:t>
          </a:r>
        </a:p>
      </dgm:t>
    </dgm:pt>
    <dgm:pt modelId="{C2A04C63-6524-48D5-8DE1-D61112F0FD4C}" type="parTrans" cxnId="{4F7956C1-D7A1-412F-A942-161B463E17AA}">
      <dgm:prSet/>
      <dgm:spPr/>
      <dgm:t>
        <a:bodyPr/>
        <a:lstStyle/>
        <a:p>
          <a:endParaRPr lang="en-US"/>
        </a:p>
      </dgm:t>
    </dgm:pt>
    <dgm:pt modelId="{29D36D04-36FD-4D6C-84AF-F47D887568B3}" type="sibTrans" cxnId="{4F7956C1-D7A1-412F-A942-161B463E17AA}">
      <dgm:prSet/>
      <dgm:spPr/>
      <dgm:t>
        <a:bodyPr/>
        <a:lstStyle/>
        <a:p>
          <a:endParaRPr lang="en-US"/>
        </a:p>
      </dgm:t>
    </dgm:pt>
    <dgm:pt modelId="{50EAED9A-1701-4EF0-96C4-99F78683BCC2}">
      <dgm:prSet custT="1"/>
      <dgm:spPr>
        <a:solidFill>
          <a:srgbClr val="CF112B"/>
        </a:solidFill>
        <a:ln w="28575">
          <a:solidFill>
            <a:schemeClr val="tx1"/>
          </a:solidFill>
        </a:ln>
      </dgm:spPr>
      <dgm:t>
        <a:bodyPr/>
        <a:lstStyle/>
        <a:p>
          <a:pPr algn="ctr"/>
          <a:r>
            <a:rPr lang="en-US" sz="2000" b="1" dirty="0">
              <a:solidFill>
                <a:schemeClr val="tx1"/>
              </a:solidFill>
              <a:latin typeface="Arial Narrow" panose="020B0606020202030204" pitchFamily="34" charset="0"/>
            </a:rPr>
            <a:t>TO LOSE: eat 14 </a:t>
          </a:r>
          <a:r>
            <a:rPr lang="en-US" sz="2000" b="1" dirty="0" err="1">
              <a:solidFill>
                <a:schemeClr val="tx1"/>
              </a:solidFill>
              <a:latin typeface="Arial Narrow" panose="020B0606020202030204" pitchFamily="34" charset="0"/>
            </a:rPr>
            <a:t>cals</a:t>
          </a:r>
          <a:r>
            <a:rPr lang="en-US" sz="2000" b="1" dirty="0">
              <a:solidFill>
                <a:schemeClr val="tx1"/>
              </a:solidFill>
              <a:latin typeface="Arial Narrow" panose="020B0606020202030204" pitchFamily="34" charset="0"/>
            </a:rPr>
            <a:t> / </a:t>
          </a:r>
          <a:r>
            <a:rPr lang="en-US" sz="2000" b="1" dirty="0" err="1">
              <a:solidFill>
                <a:schemeClr val="tx1"/>
              </a:solidFill>
              <a:latin typeface="Arial Narrow" panose="020B0606020202030204" pitchFamily="34" charset="0"/>
            </a:rPr>
            <a:t>lb</a:t>
          </a:r>
          <a:r>
            <a:rPr lang="en-US" sz="2000" b="1" dirty="0">
              <a:solidFill>
                <a:schemeClr val="tx1"/>
              </a:solidFill>
              <a:latin typeface="Arial Narrow" panose="020B0606020202030204" pitchFamily="34" charset="0"/>
            </a:rPr>
            <a:t> of BW</a:t>
          </a:r>
        </a:p>
      </dgm:t>
    </dgm:pt>
    <dgm:pt modelId="{5264D517-9D64-4FE1-83EE-0DF8D8B4957D}" type="parTrans" cxnId="{D82030D4-BDEF-4C1C-A1E2-9BFB5A4440DC}">
      <dgm:prSet/>
      <dgm:spPr/>
      <dgm:t>
        <a:bodyPr/>
        <a:lstStyle/>
        <a:p>
          <a:endParaRPr lang="en-US"/>
        </a:p>
      </dgm:t>
    </dgm:pt>
    <dgm:pt modelId="{5926821D-6F5D-4BF9-AC52-C41DADD6DCF1}" type="sibTrans" cxnId="{D82030D4-BDEF-4C1C-A1E2-9BFB5A4440DC}">
      <dgm:prSet/>
      <dgm:spPr/>
      <dgm:t>
        <a:bodyPr/>
        <a:lstStyle/>
        <a:p>
          <a:endParaRPr lang="en-US"/>
        </a:p>
      </dgm:t>
    </dgm:pt>
    <dgm:pt modelId="{271A8D3A-0864-4C97-BBD2-56BC54ED3449}">
      <dgm:prSet custT="1"/>
      <dgm:spPr>
        <a:solidFill>
          <a:srgbClr val="00B050"/>
        </a:solidFill>
        <a:ln w="28575">
          <a:solidFill>
            <a:schemeClr val="tx1"/>
          </a:solidFill>
        </a:ln>
      </dgm:spPr>
      <dgm:t>
        <a:bodyPr/>
        <a:lstStyle/>
        <a:p>
          <a:pPr algn="ctr"/>
          <a:r>
            <a:rPr lang="en-US" sz="2000" b="1" dirty="0">
              <a:solidFill>
                <a:schemeClr val="tx1"/>
              </a:solidFill>
              <a:latin typeface="Arial Narrow" panose="020B0606020202030204" pitchFamily="34" charset="0"/>
            </a:rPr>
            <a:t>TO GAIN: eat 20 </a:t>
          </a:r>
          <a:r>
            <a:rPr lang="en-US" sz="2000" b="1" dirty="0" err="1">
              <a:solidFill>
                <a:schemeClr val="tx1"/>
              </a:solidFill>
              <a:latin typeface="Arial Narrow" panose="020B0606020202030204" pitchFamily="34" charset="0"/>
            </a:rPr>
            <a:t>cals</a:t>
          </a:r>
          <a:r>
            <a:rPr lang="en-US" sz="2000" b="1" dirty="0">
              <a:solidFill>
                <a:schemeClr val="tx1"/>
              </a:solidFill>
              <a:latin typeface="Arial Narrow" panose="020B0606020202030204" pitchFamily="34" charset="0"/>
            </a:rPr>
            <a:t> / </a:t>
          </a:r>
          <a:r>
            <a:rPr lang="en-US" sz="2000" b="1" dirty="0" err="1">
              <a:solidFill>
                <a:schemeClr val="tx1"/>
              </a:solidFill>
              <a:latin typeface="Arial Narrow" panose="020B0606020202030204" pitchFamily="34" charset="0"/>
            </a:rPr>
            <a:t>lb</a:t>
          </a:r>
          <a:r>
            <a:rPr lang="en-US" sz="2000" b="1" dirty="0">
              <a:solidFill>
                <a:schemeClr val="tx1"/>
              </a:solidFill>
              <a:latin typeface="Arial Narrow" panose="020B0606020202030204" pitchFamily="34" charset="0"/>
            </a:rPr>
            <a:t> of BW</a:t>
          </a:r>
        </a:p>
      </dgm:t>
    </dgm:pt>
    <dgm:pt modelId="{F25B8DC3-DAAC-440E-9848-C729B1FA4D60}" type="parTrans" cxnId="{9651AB35-A883-4FFD-BB8C-D9549B88D91D}">
      <dgm:prSet/>
      <dgm:spPr/>
      <dgm:t>
        <a:bodyPr/>
        <a:lstStyle/>
        <a:p>
          <a:endParaRPr lang="en-US"/>
        </a:p>
      </dgm:t>
    </dgm:pt>
    <dgm:pt modelId="{75069CB9-3930-45F6-8A1A-127008D15189}" type="sibTrans" cxnId="{9651AB35-A883-4FFD-BB8C-D9549B88D91D}">
      <dgm:prSet/>
      <dgm:spPr/>
      <dgm:t>
        <a:bodyPr/>
        <a:lstStyle/>
        <a:p>
          <a:endParaRPr lang="en-US"/>
        </a:p>
      </dgm:t>
    </dgm:pt>
    <dgm:pt modelId="{8274E8C7-C714-41C8-835B-24D655164EC0}">
      <dgm:prSet phldrT="[Text]" custT="1"/>
      <dgm:spPr>
        <a:solidFill>
          <a:schemeClr val="bg1"/>
        </a:solidFill>
        <a:ln w="28575"/>
      </dgm:spPr>
      <dgm:t>
        <a:bodyPr/>
        <a:lstStyle/>
        <a:p>
          <a:pPr>
            <a:spcAft>
              <a:spcPts val="0"/>
            </a:spcAft>
          </a:pPr>
          <a:r>
            <a:rPr lang="en-US" sz="1600" dirty="0">
              <a:solidFill>
                <a:sysClr val="windowText" lastClr="000000"/>
              </a:solidFill>
              <a:latin typeface="United Sans Rg Bk" pitchFamily="50" charset="0"/>
            </a:rPr>
            <a:t>CARBOHYDRATE</a:t>
          </a:r>
          <a:endParaRPr lang="en-US" sz="1600" dirty="0">
            <a:solidFill>
              <a:sysClr val="windowText" lastClr="000000"/>
            </a:solidFill>
            <a:latin typeface="Arial Narrow" panose="020B0606020202030204" pitchFamily="34" charset="0"/>
          </a:endParaRPr>
        </a:p>
        <a:p>
          <a:pPr>
            <a:spcAft>
              <a:spcPts val="0"/>
            </a:spcAft>
          </a:pPr>
          <a:r>
            <a:rPr lang="en-US" sz="1600" b="0" dirty="0">
              <a:solidFill>
                <a:sysClr val="windowText" lastClr="000000"/>
              </a:solidFill>
              <a:latin typeface="Arial Narrow" panose="020B0606020202030204" pitchFamily="34" charset="0"/>
            </a:rPr>
            <a:t>Varies among athletes and periods of training</a:t>
          </a:r>
        </a:p>
        <a:p>
          <a:pPr>
            <a:spcAft>
              <a:spcPts val="0"/>
            </a:spcAft>
          </a:pPr>
          <a:r>
            <a:rPr lang="en-US" sz="1600" b="1" dirty="0">
              <a:solidFill>
                <a:srgbClr val="CF112B"/>
              </a:solidFill>
              <a:latin typeface="Arial Narrow" panose="020B0606020202030204" pitchFamily="34" charset="0"/>
            </a:rPr>
            <a:t>(vegetables, fruit, potatoes, rice)</a:t>
          </a:r>
          <a:endParaRPr lang="en-US" sz="1600" b="1" dirty="0">
            <a:solidFill>
              <a:srgbClr val="CF112B"/>
            </a:solidFill>
            <a:latin typeface="Arial" panose="020B0604020202020204" pitchFamily="34" charset="0"/>
            <a:cs typeface="Arial" panose="020B0604020202020204" pitchFamily="34" charset="0"/>
          </a:endParaRPr>
        </a:p>
        <a:p>
          <a:pPr>
            <a:spcAft>
              <a:spcPct val="35000"/>
            </a:spcAft>
          </a:pPr>
          <a:endParaRPr lang="en-US" sz="1200" b="1" dirty="0">
            <a:solidFill>
              <a:srgbClr val="CF112B"/>
            </a:solidFill>
            <a:latin typeface="Arial" panose="020B0604020202020204" pitchFamily="34" charset="0"/>
            <a:cs typeface="Arial" panose="020B0604020202020204" pitchFamily="34" charset="0"/>
          </a:endParaRPr>
        </a:p>
      </dgm:t>
    </dgm:pt>
    <dgm:pt modelId="{060BEC21-01FA-4663-B0D9-C917F40F07C5}" type="parTrans" cxnId="{94140FA5-662C-4A62-BCDA-C1D511663245}">
      <dgm:prSet/>
      <dgm:spPr/>
      <dgm:t>
        <a:bodyPr/>
        <a:lstStyle/>
        <a:p>
          <a:endParaRPr lang="en-US"/>
        </a:p>
      </dgm:t>
    </dgm:pt>
    <dgm:pt modelId="{6A927608-B98E-48C9-9115-98C7E44A62F1}" type="sibTrans" cxnId="{94140FA5-662C-4A62-BCDA-C1D511663245}">
      <dgm:prSet/>
      <dgm:spPr/>
      <dgm:t>
        <a:bodyPr/>
        <a:lstStyle/>
        <a:p>
          <a:endParaRPr lang="en-US"/>
        </a:p>
      </dgm:t>
    </dgm:pt>
    <dgm:pt modelId="{93790943-8349-4E22-AF0F-E0760BEA0749}">
      <dgm:prSet phldrT="[Text]" custT="1"/>
      <dgm:spPr>
        <a:solidFill>
          <a:schemeClr val="bg1"/>
        </a:solidFill>
        <a:ln w="28575"/>
      </dgm:spPr>
      <dgm:t>
        <a:bodyPr/>
        <a:lstStyle/>
        <a:p>
          <a:pPr>
            <a:spcAft>
              <a:spcPts val="0"/>
            </a:spcAft>
          </a:pPr>
          <a:r>
            <a:rPr lang="en-US" sz="1600" dirty="0">
              <a:solidFill>
                <a:sysClr val="windowText" lastClr="000000"/>
              </a:solidFill>
              <a:latin typeface="United Sans Rg Bk" pitchFamily="50" charset="0"/>
            </a:rPr>
            <a:t>PROTEIN</a:t>
          </a:r>
        </a:p>
        <a:p>
          <a:pPr>
            <a:spcAft>
              <a:spcPts val="0"/>
            </a:spcAft>
          </a:pPr>
          <a:r>
            <a:rPr lang="en-US" sz="1600" dirty="0">
              <a:solidFill>
                <a:sysClr val="windowText" lastClr="000000"/>
              </a:solidFill>
              <a:latin typeface="Arial Narrow" panose="020B0606020202030204" pitchFamily="34" charset="0"/>
              <a:cs typeface="Arial" panose="020B0604020202020204" pitchFamily="34" charset="0"/>
            </a:rPr>
            <a:t>Should be considered the first priority</a:t>
          </a:r>
        </a:p>
        <a:p>
          <a:pPr>
            <a:spcAft>
              <a:spcPts val="0"/>
            </a:spcAft>
          </a:pPr>
          <a:r>
            <a:rPr lang="en-US" sz="1600" b="1" dirty="0">
              <a:solidFill>
                <a:srgbClr val="CF112B"/>
              </a:solidFill>
              <a:latin typeface="Arial Narrow" panose="020B0606020202030204" pitchFamily="34" charset="0"/>
              <a:cs typeface="Arial" panose="020B0604020202020204" pitchFamily="34" charset="0"/>
            </a:rPr>
            <a:t>(meat, fish, high-quality eggs)</a:t>
          </a:r>
        </a:p>
        <a:p>
          <a:pPr>
            <a:spcAft>
              <a:spcPts val="0"/>
            </a:spcAft>
          </a:pPr>
          <a:r>
            <a:rPr lang="en-US" sz="1600" b="1" dirty="0">
              <a:solidFill>
                <a:sysClr val="windowText" lastClr="000000"/>
              </a:solidFill>
              <a:latin typeface="Arial" panose="020B0604020202020204" pitchFamily="34" charset="0"/>
              <a:cs typeface="Arial" panose="020B0604020202020204" pitchFamily="34" charset="0"/>
            </a:rPr>
            <a:t>BASELINE: 1 gram / </a:t>
          </a:r>
          <a:r>
            <a:rPr lang="en-US" sz="1600" b="1" dirty="0" err="1">
              <a:solidFill>
                <a:sysClr val="windowText" lastClr="000000"/>
              </a:solidFill>
              <a:latin typeface="Arial" panose="020B0604020202020204" pitchFamily="34" charset="0"/>
              <a:cs typeface="Arial" panose="020B0604020202020204" pitchFamily="34" charset="0"/>
            </a:rPr>
            <a:t>lb</a:t>
          </a:r>
          <a:r>
            <a:rPr lang="en-US" sz="1600" b="1" dirty="0">
              <a:solidFill>
                <a:sysClr val="windowText" lastClr="000000"/>
              </a:solidFill>
              <a:latin typeface="Arial" panose="020B0604020202020204" pitchFamily="34" charset="0"/>
              <a:cs typeface="Arial" panose="020B0604020202020204" pitchFamily="34" charset="0"/>
            </a:rPr>
            <a:t> of BW</a:t>
          </a:r>
        </a:p>
      </dgm:t>
    </dgm:pt>
    <dgm:pt modelId="{C5A2068A-9DB9-44FE-8D75-157500DD3660}" type="parTrans" cxnId="{74D00456-EC94-4BBB-A426-3B715C72D567}">
      <dgm:prSet/>
      <dgm:spPr/>
      <dgm:t>
        <a:bodyPr/>
        <a:lstStyle/>
        <a:p>
          <a:endParaRPr lang="en-US"/>
        </a:p>
      </dgm:t>
    </dgm:pt>
    <dgm:pt modelId="{BA0CD77E-3223-407D-8FBC-B402AF494AB2}" type="sibTrans" cxnId="{74D00456-EC94-4BBB-A426-3B715C72D567}">
      <dgm:prSet/>
      <dgm:spPr/>
      <dgm:t>
        <a:bodyPr/>
        <a:lstStyle/>
        <a:p>
          <a:endParaRPr lang="en-US"/>
        </a:p>
      </dgm:t>
    </dgm:pt>
    <dgm:pt modelId="{8F60DD6B-5B7A-487B-BF80-DD380FDFE2D6}">
      <dgm:prSet phldrT="[Text]" custT="1"/>
      <dgm:spPr>
        <a:solidFill>
          <a:schemeClr val="bg1"/>
        </a:solidFill>
        <a:ln w="28575"/>
      </dgm:spPr>
      <dgm:t>
        <a:bodyPr/>
        <a:lstStyle/>
        <a:p>
          <a:pPr>
            <a:spcAft>
              <a:spcPts val="0"/>
            </a:spcAft>
          </a:pPr>
          <a:r>
            <a:rPr lang="en-US" sz="1600" dirty="0">
              <a:solidFill>
                <a:sysClr val="windowText" lastClr="000000"/>
              </a:solidFill>
              <a:latin typeface="United Sans Rg Bk" pitchFamily="50" charset="0"/>
            </a:rPr>
            <a:t>FAT</a:t>
          </a:r>
        </a:p>
        <a:p>
          <a:pPr>
            <a:spcAft>
              <a:spcPts val="0"/>
            </a:spcAft>
          </a:pPr>
          <a:r>
            <a:rPr lang="en-US" sz="1600" dirty="0">
              <a:solidFill>
                <a:sysClr val="windowText" lastClr="000000"/>
              </a:solidFill>
              <a:latin typeface="Arial Narrow" panose="020B0606020202030204" pitchFamily="34" charset="0"/>
              <a:cs typeface="Arial" panose="020B0604020202020204" pitchFamily="34" charset="0"/>
            </a:rPr>
            <a:t>Absolutely necessary to support health</a:t>
          </a:r>
        </a:p>
        <a:p>
          <a:pPr>
            <a:spcAft>
              <a:spcPts val="0"/>
            </a:spcAft>
          </a:pPr>
          <a:r>
            <a:rPr lang="en-US" sz="1600" b="1" dirty="0">
              <a:solidFill>
                <a:srgbClr val="CF112B"/>
              </a:solidFill>
              <a:latin typeface="Arial Narrow" panose="020B0606020202030204" pitchFamily="34" charset="0"/>
              <a:cs typeface="Arial" panose="020B0604020202020204" pitchFamily="34" charset="0"/>
            </a:rPr>
            <a:t>(nuts and seeds, avocado, olive oil)</a:t>
          </a:r>
          <a:endParaRPr lang="en-US" sz="1600" b="1" dirty="0">
            <a:solidFill>
              <a:srgbClr val="CF112B"/>
            </a:solidFill>
            <a:latin typeface="Arial" panose="020B0604020202020204" pitchFamily="34" charset="0"/>
            <a:cs typeface="Arial" panose="020B0604020202020204" pitchFamily="34" charset="0"/>
          </a:endParaRPr>
        </a:p>
        <a:p>
          <a:pPr>
            <a:spcAft>
              <a:spcPct val="35000"/>
            </a:spcAft>
          </a:pPr>
          <a:endParaRPr lang="en-US" sz="1200" b="1" dirty="0">
            <a:solidFill>
              <a:srgbClr val="CF112B"/>
            </a:solidFill>
            <a:latin typeface="Arial" panose="020B0604020202020204" pitchFamily="34" charset="0"/>
            <a:cs typeface="Arial" panose="020B0604020202020204" pitchFamily="34" charset="0"/>
          </a:endParaRPr>
        </a:p>
      </dgm:t>
    </dgm:pt>
    <dgm:pt modelId="{19F2D562-037E-44B4-A31D-C82715BE7B08}" type="parTrans" cxnId="{AB4DFB37-EBA6-488A-AA07-8F617294D8B6}">
      <dgm:prSet/>
      <dgm:spPr/>
      <dgm:t>
        <a:bodyPr/>
        <a:lstStyle/>
        <a:p>
          <a:endParaRPr lang="en-US"/>
        </a:p>
      </dgm:t>
    </dgm:pt>
    <dgm:pt modelId="{94B8A137-520D-4AEF-B8AE-A48E5BF3DDF5}" type="sibTrans" cxnId="{AB4DFB37-EBA6-488A-AA07-8F617294D8B6}">
      <dgm:prSet/>
      <dgm:spPr/>
      <dgm:t>
        <a:bodyPr/>
        <a:lstStyle/>
        <a:p>
          <a:endParaRPr lang="en-US"/>
        </a:p>
      </dgm:t>
    </dgm:pt>
    <dgm:pt modelId="{997A5848-E682-4CDC-8D16-2B8E798E762A}">
      <dgm:prSet phldrT="[Text]" custT="1"/>
      <dgm:spPr>
        <a:solidFill>
          <a:srgbClr val="BCBDC1"/>
        </a:solidFill>
        <a:ln w="28575"/>
      </dgm:spPr>
      <dgm:t>
        <a:bodyPr/>
        <a:lstStyle/>
        <a:p>
          <a:r>
            <a:rPr lang="en-US" sz="2400" dirty="0">
              <a:solidFill>
                <a:srgbClr val="CF112B"/>
              </a:solidFill>
              <a:latin typeface="United Sans Rg Bk" pitchFamily="50" charset="0"/>
            </a:rPr>
            <a:t>QUALITY</a:t>
          </a:r>
          <a:endParaRPr lang="en-US" sz="2000" dirty="0">
            <a:solidFill>
              <a:srgbClr val="CF112B"/>
            </a:solidFill>
            <a:latin typeface="United Sans Rg Bk" pitchFamily="50" charset="0"/>
          </a:endParaRPr>
        </a:p>
        <a:p>
          <a:endParaRPr lang="en-US" sz="800" dirty="0">
            <a:solidFill>
              <a:srgbClr val="CF112B"/>
            </a:solidFill>
            <a:latin typeface="United Sans Rg Bk" pitchFamily="50" charset="0"/>
          </a:endParaRPr>
        </a:p>
      </dgm:t>
    </dgm:pt>
    <dgm:pt modelId="{26C77C2F-514F-4318-B48E-CBED0A2E5F4F}" type="sibTrans" cxnId="{158F47DA-2672-44DF-BA5A-0FD0D8ABFE61}">
      <dgm:prSet/>
      <dgm:spPr/>
      <dgm:t>
        <a:bodyPr/>
        <a:lstStyle/>
        <a:p>
          <a:endParaRPr lang="en-US"/>
        </a:p>
      </dgm:t>
    </dgm:pt>
    <dgm:pt modelId="{25675996-4284-4CF9-9987-287F219DFC31}" type="parTrans" cxnId="{158F47DA-2672-44DF-BA5A-0FD0D8ABFE61}">
      <dgm:prSet/>
      <dgm:spPr/>
      <dgm:t>
        <a:bodyPr/>
        <a:lstStyle/>
        <a:p>
          <a:endParaRPr lang="en-US"/>
        </a:p>
      </dgm:t>
    </dgm:pt>
    <dgm:pt modelId="{1A91C342-7BDD-4E06-933B-CA8487765BD5}" type="pres">
      <dgm:prSet presAssocID="{F5A1E333-0575-41B7-A052-62882F0F5B87}" presName="Name0" presStyleCnt="0">
        <dgm:presLayoutVars>
          <dgm:dir/>
          <dgm:animLvl val="lvl"/>
          <dgm:resizeHandles val="exact"/>
        </dgm:presLayoutVars>
      </dgm:prSet>
      <dgm:spPr/>
    </dgm:pt>
    <dgm:pt modelId="{57DDC69E-86C2-4129-B476-9D0BFC0CD414}" type="pres">
      <dgm:prSet presAssocID="{EEB21F51-7D42-4D04-8706-DD84CCD1DC02}" presName="boxAndChildren" presStyleCnt="0"/>
      <dgm:spPr/>
    </dgm:pt>
    <dgm:pt modelId="{071A32C4-678D-44AC-A374-E1D5FC057158}" type="pres">
      <dgm:prSet presAssocID="{EEB21F51-7D42-4D04-8706-DD84CCD1DC02}" presName="parentTextBox" presStyleLbl="node1" presStyleIdx="0" presStyleCnt="3"/>
      <dgm:spPr/>
    </dgm:pt>
    <dgm:pt modelId="{D996576E-3D99-4ADF-B9EE-791230139343}" type="pres">
      <dgm:prSet presAssocID="{EEB21F51-7D42-4D04-8706-DD84CCD1DC02}" presName="entireBox" presStyleLbl="node1" presStyleIdx="0" presStyleCnt="3" custScaleY="85179" custLinFactNeighborY="7912"/>
      <dgm:spPr/>
    </dgm:pt>
    <dgm:pt modelId="{70AC1F78-369D-46C1-986A-1649B804F0D6}" type="pres">
      <dgm:prSet presAssocID="{EEB21F51-7D42-4D04-8706-DD84CCD1DC02}" presName="descendantBox" presStyleCnt="0"/>
      <dgm:spPr/>
    </dgm:pt>
    <dgm:pt modelId="{74515E80-D3F8-4C7A-AE6A-11232C5D2D4A}" type="pres">
      <dgm:prSet presAssocID="{93790943-8349-4E22-AF0F-E0760BEA0749}" presName="childTextBox" presStyleLbl="fgAccFollowNode1" presStyleIdx="0" presStyleCnt="7" custScaleY="152844">
        <dgm:presLayoutVars>
          <dgm:bulletEnabled val="1"/>
        </dgm:presLayoutVars>
      </dgm:prSet>
      <dgm:spPr/>
    </dgm:pt>
    <dgm:pt modelId="{73E35BAB-380C-4839-B475-29513A477D8C}" type="pres">
      <dgm:prSet presAssocID="{8F60DD6B-5B7A-487B-BF80-DD380FDFE2D6}" presName="childTextBox" presStyleLbl="fgAccFollowNode1" presStyleIdx="1" presStyleCnt="7" custScaleY="153540" custLinFactNeighborX="0" custLinFactNeighborY="4341">
        <dgm:presLayoutVars>
          <dgm:bulletEnabled val="1"/>
        </dgm:presLayoutVars>
      </dgm:prSet>
      <dgm:spPr/>
    </dgm:pt>
    <dgm:pt modelId="{EC9F52BD-448F-467E-94F9-52E91F9E37C4}" type="pres">
      <dgm:prSet presAssocID="{8274E8C7-C714-41C8-835B-24D655164EC0}" presName="childTextBox" presStyleLbl="fgAccFollowNode1" presStyleIdx="2" presStyleCnt="7" custScaleY="153387">
        <dgm:presLayoutVars>
          <dgm:bulletEnabled val="1"/>
        </dgm:presLayoutVars>
      </dgm:prSet>
      <dgm:spPr/>
    </dgm:pt>
    <dgm:pt modelId="{7ED5BC98-F7BE-4A9B-8182-8BCF63855C2C}" type="pres">
      <dgm:prSet presAssocID="{26C77C2F-514F-4318-B48E-CBED0A2E5F4F}" presName="sp" presStyleCnt="0"/>
      <dgm:spPr/>
    </dgm:pt>
    <dgm:pt modelId="{548E4B92-49F6-4FA4-B4EA-A9F3FFEADE57}" type="pres">
      <dgm:prSet presAssocID="{997A5848-E682-4CDC-8D16-2B8E798E762A}" presName="arrowAndChildren" presStyleCnt="0"/>
      <dgm:spPr/>
    </dgm:pt>
    <dgm:pt modelId="{C3E72F5D-C5EF-462B-A4B6-884B0DD4160A}" type="pres">
      <dgm:prSet presAssocID="{997A5848-E682-4CDC-8D16-2B8E798E762A}" presName="parentTextArrow" presStyleLbl="node1" presStyleIdx="0" presStyleCnt="3" custScaleY="100834"/>
      <dgm:spPr/>
    </dgm:pt>
    <dgm:pt modelId="{84B9F657-AA52-45C7-86DE-266DB6D9372B}" type="pres">
      <dgm:prSet presAssocID="{997A5848-E682-4CDC-8D16-2B8E798E762A}" presName="arrow" presStyleLbl="node1" presStyleIdx="1" presStyleCnt="3" custScaleY="93343" custLinFactNeighborY="2371"/>
      <dgm:spPr/>
    </dgm:pt>
    <dgm:pt modelId="{8734DCB2-116B-4F42-AE0E-BBC2D3A999A1}" type="pres">
      <dgm:prSet presAssocID="{997A5848-E682-4CDC-8D16-2B8E798E762A}" presName="descendantArrow" presStyleCnt="0"/>
      <dgm:spPr/>
    </dgm:pt>
    <dgm:pt modelId="{3BB22C4C-FB56-4B03-B965-19AC90526198}" type="pres">
      <dgm:prSet presAssocID="{C109ADC2-A229-4FB5-A7F9-F587DA4B2F2A}" presName="childTextArrow" presStyleLbl="fgAccFollowNode1" presStyleIdx="3" presStyleCnt="7" custScaleY="162373" custLinFactNeighborY="-2913">
        <dgm:presLayoutVars>
          <dgm:bulletEnabled val="1"/>
        </dgm:presLayoutVars>
      </dgm:prSet>
      <dgm:spPr/>
    </dgm:pt>
    <dgm:pt modelId="{008DD55F-2355-4636-97AD-1EC741040C22}" type="pres">
      <dgm:prSet presAssocID="{077A37EC-EEA5-448E-B3B0-931E583CACF6}" presName="sp" presStyleCnt="0"/>
      <dgm:spPr/>
    </dgm:pt>
    <dgm:pt modelId="{CC0EEE7C-9472-4783-A3B2-710F3CE0D3B4}" type="pres">
      <dgm:prSet presAssocID="{F3A0714D-E86A-4F40-8CA3-AC01DCACC2AB}" presName="arrowAndChildren" presStyleCnt="0"/>
      <dgm:spPr/>
    </dgm:pt>
    <dgm:pt modelId="{4A3535A8-E14B-48FC-A11F-5E61E733BC4F}" type="pres">
      <dgm:prSet presAssocID="{F3A0714D-E86A-4F40-8CA3-AC01DCACC2AB}" presName="parentTextArrow" presStyleLbl="node1" presStyleIdx="1" presStyleCnt="3" custLinFactNeighborX="-10465" custLinFactNeighborY="-46"/>
      <dgm:spPr/>
    </dgm:pt>
    <dgm:pt modelId="{BDF6638A-2313-4226-99B1-478722D22D3F}" type="pres">
      <dgm:prSet presAssocID="{F3A0714D-E86A-4F40-8CA3-AC01DCACC2AB}" presName="arrow" presStyleLbl="node1" presStyleIdx="2" presStyleCnt="3" custScaleY="88749" custLinFactNeighborX="891" custLinFactNeighborY="480"/>
      <dgm:spPr/>
    </dgm:pt>
    <dgm:pt modelId="{D955E0F4-4042-48BF-BF51-9B0CC72E4BB9}" type="pres">
      <dgm:prSet presAssocID="{F3A0714D-E86A-4F40-8CA3-AC01DCACC2AB}" presName="descendantArrow" presStyleCnt="0"/>
      <dgm:spPr/>
    </dgm:pt>
    <dgm:pt modelId="{7C421A47-25F0-459A-B2E3-FA541C79EB8E}" type="pres">
      <dgm:prSet presAssocID="{271A8D3A-0864-4C97-BBD2-56BC54ED3449}" presName="childTextArrow" presStyleLbl="fgAccFollowNode1" presStyleIdx="4" presStyleCnt="7" custScaleY="116312" custLinFactY="289" custLinFactNeighborX="-147" custLinFactNeighborY="100000">
        <dgm:presLayoutVars>
          <dgm:bulletEnabled val="1"/>
        </dgm:presLayoutVars>
      </dgm:prSet>
      <dgm:spPr/>
    </dgm:pt>
    <dgm:pt modelId="{8193CD49-DB00-4CAF-B213-7C3444E9ABDF}" type="pres">
      <dgm:prSet presAssocID="{F4AE6ED5-D4B8-452E-BDB8-7502BA323E14}" presName="childTextArrow" presStyleLbl="fgAccFollowNode1" presStyleIdx="5" presStyleCnt="7" custScaleY="120480" custLinFactNeighborX="0" custLinFactNeighborY="98205">
        <dgm:presLayoutVars>
          <dgm:bulletEnabled val="1"/>
        </dgm:presLayoutVars>
      </dgm:prSet>
      <dgm:spPr/>
    </dgm:pt>
    <dgm:pt modelId="{858C98E4-D672-4F76-98FC-0A777B41004E}" type="pres">
      <dgm:prSet presAssocID="{50EAED9A-1701-4EF0-96C4-99F78683BCC2}" presName="childTextArrow" presStyleLbl="fgAccFollowNode1" presStyleIdx="6" presStyleCnt="7" custScaleY="123286" custLinFactNeighborX="147" custLinFactNeighborY="92287">
        <dgm:presLayoutVars>
          <dgm:bulletEnabled val="1"/>
        </dgm:presLayoutVars>
      </dgm:prSet>
      <dgm:spPr/>
    </dgm:pt>
  </dgm:ptLst>
  <dgm:cxnLst>
    <dgm:cxn modelId="{F4F99703-32F0-4588-B212-E38A1F94AAB1}" type="presOf" srcId="{8274E8C7-C714-41C8-835B-24D655164EC0}" destId="{EC9F52BD-448F-467E-94F9-52E91F9E37C4}" srcOrd="0" destOrd="0" presId="urn:microsoft.com/office/officeart/2005/8/layout/process4"/>
    <dgm:cxn modelId="{C7898D16-E9D9-4BB6-98DF-F8EDB3E07CC8}" srcId="{F5A1E333-0575-41B7-A052-62882F0F5B87}" destId="{F3A0714D-E86A-4F40-8CA3-AC01DCACC2AB}" srcOrd="0" destOrd="0" parTransId="{F0591C01-E50C-4D91-8A94-2E0FB9193F25}" sibTransId="{077A37EC-EEA5-448E-B3B0-931E583CACF6}"/>
    <dgm:cxn modelId="{27BA142A-1AAF-411B-A8FD-385F264311AE}" type="presOf" srcId="{EEB21F51-7D42-4D04-8706-DD84CCD1DC02}" destId="{D996576E-3D99-4ADF-B9EE-791230139343}" srcOrd="1" destOrd="0" presId="urn:microsoft.com/office/officeart/2005/8/layout/process4"/>
    <dgm:cxn modelId="{9651AB35-A883-4FFD-BB8C-D9549B88D91D}" srcId="{F3A0714D-E86A-4F40-8CA3-AC01DCACC2AB}" destId="{271A8D3A-0864-4C97-BBD2-56BC54ED3449}" srcOrd="0" destOrd="0" parTransId="{F25B8DC3-DAAC-440E-9848-C729B1FA4D60}" sibTransId="{75069CB9-3930-45F6-8A1A-127008D15189}"/>
    <dgm:cxn modelId="{AB4DFB37-EBA6-488A-AA07-8F617294D8B6}" srcId="{EEB21F51-7D42-4D04-8706-DD84CCD1DC02}" destId="{8F60DD6B-5B7A-487B-BF80-DD380FDFE2D6}" srcOrd="1" destOrd="0" parTransId="{19F2D562-037E-44B4-A31D-C82715BE7B08}" sibTransId="{94B8A137-520D-4AEF-B8AE-A48E5BF3DDF5}"/>
    <dgm:cxn modelId="{A1FEA13A-5591-4137-AE6B-C387B848AEF0}" type="presOf" srcId="{F4AE6ED5-D4B8-452E-BDB8-7502BA323E14}" destId="{8193CD49-DB00-4CAF-B213-7C3444E9ABDF}" srcOrd="0" destOrd="0" presId="urn:microsoft.com/office/officeart/2005/8/layout/process4"/>
    <dgm:cxn modelId="{51DEE13A-1E1C-4762-8936-3B5A57006D37}" type="presOf" srcId="{50EAED9A-1701-4EF0-96C4-99F78683BCC2}" destId="{858C98E4-D672-4F76-98FC-0A777B41004E}" srcOrd="0" destOrd="0" presId="urn:microsoft.com/office/officeart/2005/8/layout/process4"/>
    <dgm:cxn modelId="{1D57675B-974A-4556-8E4B-0A025F8004B1}" srcId="{997A5848-E682-4CDC-8D16-2B8E798E762A}" destId="{C109ADC2-A229-4FB5-A7F9-F587DA4B2F2A}" srcOrd="0" destOrd="0" parTransId="{915FE560-9786-4E95-9659-25E9EC72A0C9}" sibTransId="{F5A9B6F6-D8C4-4BDC-97A0-F40E30B27317}"/>
    <dgm:cxn modelId="{0EEBF85C-6E6E-4926-A6DD-1A224461240F}" type="presOf" srcId="{C109ADC2-A229-4FB5-A7F9-F587DA4B2F2A}" destId="{3BB22C4C-FB56-4B03-B965-19AC90526198}" srcOrd="0" destOrd="0" presId="urn:microsoft.com/office/officeart/2005/8/layout/process4"/>
    <dgm:cxn modelId="{1F113C45-457D-43B1-A1B4-565391F8664A}" type="presOf" srcId="{F3A0714D-E86A-4F40-8CA3-AC01DCACC2AB}" destId="{4A3535A8-E14B-48FC-A11F-5E61E733BC4F}" srcOrd="0" destOrd="0" presId="urn:microsoft.com/office/officeart/2005/8/layout/process4"/>
    <dgm:cxn modelId="{83145A47-3A37-4D62-845C-B1847CDB9475}" type="presOf" srcId="{8F60DD6B-5B7A-487B-BF80-DD380FDFE2D6}" destId="{73E35BAB-380C-4839-B475-29513A477D8C}" srcOrd="0" destOrd="0" presId="urn:microsoft.com/office/officeart/2005/8/layout/process4"/>
    <dgm:cxn modelId="{94ECA96F-06F6-4B52-BBF3-6BFD8FBDF088}" srcId="{F5A1E333-0575-41B7-A052-62882F0F5B87}" destId="{EEB21F51-7D42-4D04-8706-DD84CCD1DC02}" srcOrd="2" destOrd="0" parTransId="{F0F291C6-3D46-4165-86AF-5F597381B0DC}" sibTransId="{1EF2169E-55F3-46FA-A421-A5E06C6B3EE8}"/>
    <dgm:cxn modelId="{74D00456-EC94-4BBB-A426-3B715C72D567}" srcId="{EEB21F51-7D42-4D04-8706-DD84CCD1DC02}" destId="{93790943-8349-4E22-AF0F-E0760BEA0749}" srcOrd="0" destOrd="0" parTransId="{C5A2068A-9DB9-44FE-8D75-157500DD3660}" sibTransId="{BA0CD77E-3223-407D-8FBC-B402AF494AB2}"/>
    <dgm:cxn modelId="{F86C4A84-B6C8-4483-A510-3769E5F49AA1}" type="presOf" srcId="{EEB21F51-7D42-4D04-8706-DD84CCD1DC02}" destId="{071A32C4-678D-44AC-A374-E1D5FC057158}" srcOrd="0" destOrd="0" presId="urn:microsoft.com/office/officeart/2005/8/layout/process4"/>
    <dgm:cxn modelId="{C4191AA2-2748-4BA4-A0C4-0C1F5AAFAA22}" type="presOf" srcId="{F3A0714D-E86A-4F40-8CA3-AC01DCACC2AB}" destId="{BDF6638A-2313-4226-99B1-478722D22D3F}" srcOrd="1" destOrd="0" presId="urn:microsoft.com/office/officeart/2005/8/layout/process4"/>
    <dgm:cxn modelId="{1D2931A2-A761-4612-843B-1AC0902219BF}" type="presOf" srcId="{997A5848-E682-4CDC-8D16-2B8E798E762A}" destId="{84B9F657-AA52-45C7-86DE-266DB6D9372B}" srcOrd="1" destOrd="0" presId="urn:microsoft.com/office/officeart/2005/8/layout/process4"/>
    <dgm:cxn modelId="{94140FA5-662C-4A62-BCDA-C1D511663245}" srcId="{EEB21F51-7D42-4D04-8706-DD84CCD1DC02}" destId="{8274E8C7-C714-41C8-835B-24D655164EC0}" srcOrd="2" destOrd="0" parTransId="{060BEC21-01FA-4663-B0D9-C917F40F07C5}" sibTransId="{6A927608-B98E-48C9-9115-98C7E44A62F1}"/>
    <dgm:cxn modelId="{265C68BB-EA9C-4FF9-B0DF-31B33607C4EF}" type="presOf" srcId="{271A8D3A-0864-4C97-BBD2-56BC54ED3449}" destId="{7C421A47-25F0-459A-B2E3-FA541C79EB8E}" srcOrd="0" destOrd="0" presId="urn:microsoft.com/office/officeart/2005/8/layout/process4"/>
    <dgm:cxn modelId="{4F7956C1-D7A1-412F-A942-161B463E17AA}" srcId="{F3A0714D-E86A-4F40-8CA3-AC01DCACC2AB}" destId="{F4AE6ED5-D4B8-452E-BDB8-7502BA323E14}" srcOrd="1" destOrd="0" parTransId="{C2A04C63-6524-48D5-8DE1-D61112F0FD4C}" sibTransId="{29D36D04-36FD-4D6C-84AF-F47D887568B3}"/>
    <dgm:cxn modelId="{32BCC3C5-5E52-4B50-A833-945728132749}" type="presOf" srcId="{F5A1E333-0575-41B7-A052-62882F0F5B87}" destId="{1A91C342-7BDD-4E06-933B-CA8487765BD5}" srcOrd="0" destOrd="0" presId="urn:microsoft.com/office/officeart/2005/8/layout/process4"/>
    <dgm:cxn modelId="{856805D0-EDA7-46BE-B6E8-A7C0E2B2CD44}" type="presOf" srcId="{93790943-8349-4E22-AF0F-E0760BEA0749}" destId="{74515E80-D3F8-4C7A-AE6A-11232C5D2D4A}" srcOrd="0" destOrd="0" presId="urn:microsoft.com/office/officeart/2005/8/layout/process4"/>
    <dgm:cxn modelId="{D82030D4-BDEF-4C1C-A1E2-9BFB5A4440DC}" srcId="{F3A0714D-E86A-4F40-8CA3-AC01DCACC2AB}" destId="{50EAED9A-1701-4EF0-96C4-99F78683BCC2}" srcOrd="2" destOrd="0" parTransId="{5264D517-9D64-4FE1-83EE-0DF8D8B4957D}" sibTransId="{5926821D-6F5D-4BF9-AC52-C41DADD6DCF1}"/>
    <dgm:cxn modelId="{158F47DA-2672-44DF-BA5A-0FD0D8ABFE61}" srcId="{F5A1E333-0575-41B7-A052-62882F0F5B87}" destId="{997A5848-E682-4CDC-8D16-2B8E798E762A}" srcOrd="1" destOrd="0" parTransId="{25675996-4284-4CF9-9987-287F219DFC31}" sibTransId="{26C77C2F-514F-4318-B48E-CBED0A2E5F4F}"/>
    <dgm:cxn modelId="{7E5C06F4-E939-4602-B82D-C0080B1EAD36}" type="presOf" srcId="{997A5848-E682-4CDC-8D16-2B8E798E762A}" destId="{C3E72F5D-C5EF-462B-A4B6-884B0DD4160A}" srcOrd="0" destOrd="0" presId="urn:microsoft.com/office/officeart/2005/8/layout/process4"/>
    <dgm:cxn modelId="{3CEF1817-21A0-4537-918B-733482133F41}" type="presParOf" srcId="{1A91C342-7BDD-4E06-933B-CA8487765BD5}" destId="{57DDC69E-86C2-4129-B476-9D0BFC0CD414}" srcOrd="0" destOrd="0" presId="urn:microsoft.com/office/officeart/2005/8/layout/process4"/>
    <dgm:cxn modelId="{607908B3-5FE4-41CB-856C-DD006FCFD435}" type="presParOf" srcId="{57DDC69E-86C2-4129-B476-9D0BFC0CD414}" destId="{071A32C4-678D-44AC-A374-E1D5FC057158}" srcOrd="0" destOrd="0" presId="urn:microsoft.com/office/officeart/2005/8/layout/process4"/>
    <dgm:cxn modelId="{D1123E6A-FD5E-488C-8CE8-1D2E7B6A042A}" type="presParOf" srcId="{57DDC69E-86C2-4129-B476-9D0BFC0CD414}" destId="{D996576E-3D99-4ADF-B9EE-791230139343}" srcOrd="1" destOrd="0" presId="urn:microsoft.com/office/officeart/2005/8/layout/process4"/>
    <dgm:cxn modelId="{2B0D7796-5D92-4FDA-9442-D2326D3DA841}" type="presParOf" srcId="{57DDC69E-86C2-4129-B476-9D0BFC0CD414}" destId="{70AC1F78-369D-46C1-986A-1649B804F0D6}" srcOrd="2" destOrd="0" presId="urn:microsoft.com/office/officeart/2005/8/layout/process4"/>
    <dgm:cxn modelId="{1310F464-78B7-42D2-B108-E50CC06C3EA5}" type="presParOf" srcId="{70AC1F78-369D-46C1-986A-1649B804F0D6}" destId="{74515E80-D3F8-4C7A-AE6A-11232C5D2D4A}" srcOrd="0" destOrd="0" presId="urn:microsoft.com/office/officeart/2005/8/layout/process4"/>
    <dgm:cxn modelId="{400FC540-45E7-4FFE-BAB7-2C05EED0589C}" type="presParOf" srcId="{70AC1F78-369D-46C1-986A-1649B804F0D6}" destId="{73E35BAB-380C-4839-B475-29513A477D8C}" srcOrd="1" destOrd="0" presId="urn:microsoft.com/office/officeart/2005/8/layout/process4"/>
    <dgm:cxn modelId="{ABCD8E43-C66D-4255-8A21-2E3A81C4E1CE}" type="presParOf" srcId="{70AC1F78-369D-46C1-986A-1649B804F0D6}" destId="{EC9F52BD-448F-467E-94F9-52E91F9E37C4}" srcOrd="2" destOrd="0" presId="urn:microsoft.com/office/officeart/2005/8/layout/process4"/>
    <dgm:cxn modelId="{98E40C7E-ED30-42CD-8661-714E101FE9A7}" type="presParOf" srcId="{1A91C342-7BDD-4E06-933B-CA8487765BD5}" destId="{7ED5BC98-F7BE-4A9B-8182-8BCF63855C2C}" srcOrd="1" destOrd="0" presId="urn:microsoft.com/office/officeart/2005/8/layout/process4"/>
    <dgm:cxn modelId="{85080D72-347F-4F92-8BA1-CB69FEC628DD}" type="presParOf" srcId="{1A91C342-7BDD-4E06-933B-CA8487765BD5}" destId="{548E4B92-49F6-4FA4-B4EA-A9F3FFEADE57}" srcOrd="2" destOrd="0" presId="urn:microsoft.com/office/officeart/2005/8/layout/process4"/>
    <dgm:cxn modelId="{59F6D400-3442-43DD-81AB-099824EE4372}" type="presParOf" srcId="{548E4B92-49F6-4FA4-B4EA-A9F3FFEADE57}" destId="{C3E72F5D-C5EF-462B-A4B6-884B0DD4160A}" srcOrd="0" destOrd="0" presId="urn:microsoft.com/office/officeart/2005/8/layout/process4"/>
    <dgm:cxn modelId="{9E70DCF3-CFA8-4094-B301-0D54E10E91EC}" type="presParOf" srcId="{548E4B92-49F6-4FA4-B4EA-A9F3FFEADE57}" destId="{84B9F657-AA52-45C7-86DE-266DB6D9372B}" srcOrd="1" destOrd="0" presId="urn:microsoft.com/office/officeart/2005/8/layout/process4"/>
    <dgm:cxn modelId="{BE8AAC06-54E3-46A6-8EFF-F8377D14FA93}" type="presParOf" srcId="{548E4B92-49F6-4FA4-B4EA-A9F3FFEADE57}" destId="{8734DCB2-116B-4F42-AE0E-BBC2D3A999A1}" srcOrd="2" destOrd="0" presId="urn:microsoft.com/office/officeart/2005/8/layout/process4"/>
    <dgm:cxn modelId="{6F4AAC41-70E1-443E-BD7F-0B2E349E41E1}" type="presParOf" srcId="{8734DCB2-116B-4F42-AE0E-BBC2D3A999A1}" destId="{3BB22C4C-FB56-4B03-B965-19AC90526198}" srcOrd="0" destOrd="0" presId="urn:microsoft.com/office/officeart/2005/8/layout/process4"/>
    <dgm:cxn modelId="{1B85916E-469C-4F3D-B0D0-D801E136C0F8}" type="presParOf" srcId="{1A91C342-7BDD-4E06-933B-CA8487765BD5}" destId="{008DD55F-2355-4636-97AD-1EC741040C22}" srcOrd="3" destOrd="0" presId="urn:microsoft.com/office/officeart/2005/8/layout/process4"/>
    <dgm:cxn modelId="{0C0B793A-700E-4D50-8118-BF0BD7B6B0DE}" type="presParOf" srcId="{1A91C342-7BDD-4E06-933B-CA8487765BD5}" destId="{CC0EEE7C-9472-4783-A3B2-710F3CE0D3B4}" srcOrd="4" destOrd="0" presId="urn:microsoft.com/office/officeart/2005/8/layout/process4"/>
    <dgm:cxn modelId="{524111D1-6FD3-486D-905B-4AC3EAB08318}" type="presParOf" srcId="{CC0EEE7C-9472-4783-A3B2-710F3CE0D3B4}" destId="{4A3535A8-E14B-48FC-A11F-5E61E733BC4F}" srcOrd="0" destOrd="0" presId="urn:microsoft.com/office/officeart/2005/8/layout/process4"/>
    <dgm:cxn modelId="{2C766EAE-A01C-404A-981C-F5C5D2238D45}" type="presParOf" srcId="{CC0EEE7C-9472-4783-A3B2-710F3CE0D3B4}" destId="{BDF6638A-2313-4226-99B1-478722D22D3F}" srcOrd="1" destOrd="0" presId="urn:microsoft.com/office/officeart/2005/8/layout/process4"/>
    <dgm:cxn modelId="{2A7B2515-9AAC-4C06-8B25-CB5123864586}" type="presParOf" srcId="{CC0EEE7C-9472-4783-A3B2-710F3CE0D3B4}" destId="{D955E0F4-4042-48BF-BF51-9B0CC72E4BB9}" srcOrd="2" destOrd="0" presId="urn:microsoft.com/office/officeart/2005/8/layout/process4"/>
    <dgm:cxn modelId="{20BAFAB3-F5A8-40B4-AA31-CD3AF630121C}" type="presParOf" srcId="{D955E0F4-4042-48BF-BF51-9B0CC72E4BB9}" destId="{7C421A47-25F0-459A-B2E3-FA541C79EB8E}" srcOrd="0" destOrd="0" presId="urn:microsoft.com/office/officeart/2005/8/layout/process4"/>
    <dgm:cxn modelId="{967B74C4-B439-4E90-921A-74836EF09018}" type="presParOf" srcId="{D955E0F4-4042-48BF-BF51-9B0CC72E4BB9}" destId="{8193CD49-DB00-4CAF-B213-7C3444E9ABDF}" srcOrd="1" destOrd="0" presId="urn:microsoft.com/office/officeart/2005/8/layout/process4"/>
    <dgm:cxn modelId="{0209541D-3D9E-40D7-9DF3-B39897AA55B9}" type="presParOf" srcId="{D955E0F4-4042-48BF-BF51-9B0CC72E4BB9}" destId="{858C98E4-D672-4F76-98FC-0A777B41004E}"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6576E-3D99-4ADF-B9EE-791230139343}">
      <dsp:nvSpPr>
        <dsp:cNvPr id="0" name=""/>
        <dsp:cNvSpPr/>
      </dsp:nvSpPr>
      <dsp:spPr>
        <a:xfrm>
          <a:off x="0" y="3585730"/>
          <a:ext cx="11866098" cy="1071792"/>
        </a:xfrm>
        <a:prstGeom prst="rect">
          <a:avLst/>
        </a:prstGeom>
        <a:solidFill>
          <a:srgbClr val="BCBDC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CF112B"/>
              </a:solidFill>
              <a:latin typeface="United Sans Rg Bk" pitchFamily="50" charset="0"/>
            </a:rPr>
            <a:t>MACRONUTRIENT COMPOSITION</a:t>
          </a:r>
        </a:p>
        <a:p>
          <a:pPr marL="0" lvl="0" indent="0" algn="ctr" defTabSz="1066800">
            <a:lnSpc>
              <a:spcPct val="90000"/>
            </a:lnSpc>
            <a:spcBef>
              <a:spcPct val="0"/>
            </a:spcBef>
            <a:spcAft>
              <a:spcPct val="35000"/>
            </a:spcAft>
            <a:buNone/>
          </a:pPr>
          <a:endParaRPr lang="en-US" sz="800" kern="1200">
            <a:solidFill>
              <a:srgbClr val="CF112B"/>
            </a:solidFill>
            <a:latin typeface="United Sans Rg Bk" pitchFamily="50" charset="0"/>
          </a:endParaRPr>
        </a:p>
      </dsp:txBody>
      <dsp:txXfrm>
        <a:off x="0" y="3585730"/>
        <a:ext cx="11866098" cy="578767"/>
      </dsp:txXfrm>
    </dsp:sp>
    <dsp:sp modelId="{74515E80-D3F8-4C7A-AE6A-11232C5D2D4A}">
      <dsp:nvSpPr>
        <dsp:cNvPr id="0" name=""/>
        <dsp:cNvSpPr/>
      </dsp:nvSpPr>
      <dsp:spPr>
        <a:xfrm>
          <a:off x="5793" y="3894304"/>
          <a:ext cx="3951503" cy="884675"/>
        </a:xfrm>
        <a:prstGeom prst="rect">
          <a:avLst/>
        </a:prstGeom>
        <a:solidFill>
          <a:schemeClr val="bg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ts val="0"/>
            </a:spcAft>
            <a:buNone/>
          </a:pPr>
          <a:r>
            <a:rPr lang="en-US" sz="1600" kern="1200" dirty="0">
              <a:solidFill>
                <a:sysClr val="windowText" lastClr="000000"/>
              </a:solidFill>
              <a:latin typeface="United Sans Rg Bk" pitchFamily="50" charset="0"/>
            </a:rPr>
            <a:t>PROTEIN</a:t>
          </a:r>
        </a:p>
        <a:p>
          <a:pPr marL="0" lvl="0" indent="0" algn="ctr" defTabSz="711200">
            <a:lnSpc>
              <a:spcPct val="90000"/>
            </a:lnSpc>
            <a:spcBef>
              <a:spcPct val="0"/>
            </a:spcBef>
            <a:spcAft>
              <a:spcPts val="0"/>
            </a:spcAft>
            <a:buNone/>
          </a:pPr>
          <a:r>
            <a:rPr lang="en-US" sz="1600" kern="1200" dirty="0">
              <a:solidFill>
                <a:sysClr val="windowText" lastClr="000000"/>
              </a:solidFill>
              <a:latin typeface="Arial Narrow" panose="020B0606020202030204" pitchFamily="34" charset="0"/>
              <a:cs typeface="Arial" panose="020B0604020202020204" pitchFamily="34" charset="0"/>
            </a:rPr>
            <a:t>Should be considered the first priority</a:t>
          </a:r>
        </a:p>
        <a:p>
          <a:pPr marL="0" lvl="0" indent="0" algn="ctr" defTabSz="711200">
            <a:lnSpc>
              <a:spcPct val="90000"/>
            </a:lnSpc>
            <a:spcBef>
              <a:spcPct val="0"/>
            </a:spcBef>
            <a:spcAft>
              <a:spcPts val="0"/>
            </a:spcAft>
            <a:buNone/>
          </a:pPr>
          <a:r>
            <a:rPr lang="en-US" sz="1600" b="1" kern="1200" dirty="0">
              <a:solidFill>
                <a:srgbClr val="CF112B"/>
              </a:solidFill>
              <a:latin typeface="Arial Narrow" panose="020B0606020202030204" pitchFamily="34" charset="0"/>
              <a:cs typeface="Arial" panose="020B0604020202020204" pitchFamily="34" charset="0"/>
            </a:rPr>
            <a:t>(meat, fish, high-quality eggs)</a:t>
          </a:r>
        </a:p>
        <a:p>
          <a:pPr marL="0" lvl="0" indent="0" algn="ctr" defTabSz="711200">
            <a:lnSpc>
              <a:spcPct val="90000"/>
            </a:lnSpc>
            <a:spcBef>
              <a:spcPct val="0"/>
            </a:spcBef>
            <a:spcAft>
              <a:spcPts val="0"/>
            </a:spcAft>
            <a:buNone/>
          </a:pPr>
          <a:r>
            <a:rPr lang="en-US" sz="1600" b="1" kern="1200" dirty="0">
              <a:solidFill>
                <a:sysClr val="windowText" lastClr="000000"/>
              </a:solidFill>
              <a:latin typeface="Arial" panose="020B0604020202020204" pitchFamily="34" charset="0"/>
              <a:cs typeface="Arial" panose="020B0604020202020204" pitchFamily="34" charset="0"/>
            </a:rPr>
            <a:t>BASELINE: 1 gram / </a:t>
          </a:r>
          <a:r>
            <a:rPr lang="en-US" sz="1600" b="1" kern="1200" dirty="0" err="1">
              <a:solidFill>
                <a:sysClr val="windowText" lastClr="000000"/>
              </a:solidFill>
              <a:latin typeface="Arial" panose="020B0604020202020204" pitchFamily="34" charset="0"/>
              <a:cs typeface="Arial" panose="020B0604020202020204" pitchFamily="34" charset="0"/>
            </a:rPr>
            <a:t>lb</a:t>
          </a:r>
          <a:r>
            <a:rPr lang="en-US" sz="1600" b="1" kern="1200" dirty="0">
              <a:solidFill>
                <a:sysClr val="windowText" lastClr="000000"/>
              </a:solidFill>
              <a:latin typeface="Arial" panose="020B0604020202020204" pitchFamily="34" charset="0"/>
              <a:cs typeface="Arial" panose="020B0604020202020204" pitchFamily="34" charset="0"/>
            </a:rPr>
            <a:t> of BW</a:t>
          </a:r>
        </a:p>
      </dsp:txBody>
      <dsp:txXfrm>
        <a:off x="5793" y="3894304"/>
        <a:ext cx="3951503" cy="884675"/>
      </dsp:txXfrm>
    </dsp:sp>
    <dsp:sp modelId="{73E35BAB-380C-4839-B475-29513A477D8C}">
      <dsp:nvSpPr>
        <dsp:cNvPr id="0" name=""/>
        <dsp:cNvSpPr/>
      </dsp:nvSpPr>
      <dsp:spPr>
        <a:xfrm>
          <a:off x="3957297" y="3892300"/>
          <a:ext cx="3951503" cy="888704"/>
        </a:xfrm>
        <a:prstGeom prst="rect">
          <a:avLst/>
        </a:prstGeom>
        <a:solidFill>
          <a:schemeClr val="bg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ts val="0"/>
            </a:spcAft>
            <a:buNone/>
          </a:pPr>
          <a:r>
            <a:rPr lang="en-US" sz="1600" kern="1200" dirty="0">
              <a:solidFill>
                <a:sysClr val="windowText" lastClr="000000"/>
              </a:solidFill>
              <a:latin typeface="United Sans Rg Bk" pitchFamily="50" charset="0"/>
            </a:rPr>
            <a:t>FAT</a:t>
          </a:r>
        </a:p>
        <a:p>
          <a:pPr marL="0" lvl="0" indent="0" algn="ctr" defTabSz="711200">
            <a:lnSpc>
              <a:spcPct val="90000"/>
            </a:lnSpc>
            <a:spcBef>
              <a:spcPct val="0"/>
            </a:spcBef>
            <a:spcAft>
              <a:spcPts val="0"/>
            </a:spcAft>
            <a:buNone/>
          </a:pPr>
          <a:r>
            <a:rPr lang="en-US" sz="1600" kern="1200" dirty="0">
              <a:solidFill>
                <a:sysClr val="windowText" lastClr="000000"/>
              </a:solidFill>
              <a:latin typeface="Arial Narrow" panose="020B0606020202030204" pitchFamily="34" charset="0"/>
              <a:cs typeface="Arial" panose="020B0604020202020204" pitchFamily="34" charset="0"/>
            </a:rPr>
            <a:t>Absolutely necessary to support health</a:t>
          </a:r>
        </a:p>
        <a:p>
          <a:pPr marL="0" lvl="0" indent="0" algn="ctr" defTabSz="711200">
            <a:lnSpc>
              <a:spcPct val="90000"/>
            </a:lnSpc>
            <a:spcBef>
              <a:spcPct val="0"/>
            </a:spcBef>
            <a:spcAft>
              <a:spcPts val="0"/>
            </a:spcAft>
            <a:buNone/>
          </a:pPr>
          <a:r>
            <a:rPr lang="en-US" sz="1600" b="1" kern="1200" dirty="0">
              <a:solidFill>
                <a:srgbClr val="CF112B"/>
              </a:solidFill>
              <a:latin typeface="Arial Narrow" panose="020B0606020202030204" pitchFamily="34" charset="0"/>
              <a:cs typeface="Arial" panose="020B0604020202020204" pitchFamily="34" charset="0"/>
            </a:rPr>
            <a:t>(nuts and seeds, avocado, olive oil)</a:t>
          </a:r>
          <a:endParaRPr lang="en-US" sz="1600" b="1" kern="1200" dirty="0">
            <a:solidFill>
              <a:srgbClr val="CF112B"/>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en-US" sz="1200" b="1" kern="1200" dirty="0">
            <a:solidFill>
              <a:srgbClr val="CF112B"/>
            </a:solidFill>
            <a:latin typeface="Arial" panose="020B0604020202020204" pitchFamily="34" charset="0"/>
            <a:cs typeface="Arial" panose="020B0604020202020204" pitchFamily="34" charset="0"/>
          </a:endParaRPr>
        </a:p>
      </dsp:txBody>
      <dsp:txXfrm>
        <a:off x="3957297" y="3892300"/>
        <a:ext cx="3951503" cy="888704"/>
      </dsp:txXfrm>
    </dsp:sp>
    <dsp:sp modelId="{EC9F52BD-448F-467E-94F9-52E91F9E37C4}">
      <dsp:nvSpPr>
        <dsp:cNvPr id="0" name=""/>
        <dsp:cNvSpPr/>
      </dsp:nvSpPr>
      <dsp:spPr>
        <a:xfrm>
          <a:off x="7908800" y="3892732"/>
          <a:ext cx="3951503" cy="887818"/>
        </a:xfrm>
        <a:prstGeom prst="rect">
          <a:avLst/>
        </a:prstGeom>
        <a:solidFill>
          <a:schemeClr val="bg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ts val="0"/>
            </a:spcAft>
            <a:buNone/>
          </a:pPr>
          <a:r>
            <a:rPr lang="en-US" sz="1600" kern="1200" dirty="0">
              <a:solidFill>
                <a:sysClr val="windowText" lastClr="000000"/>
              </a:solidFill>
              <a:latin typeface="United Sans Rg Bk" pitchFamily="50" charset="0"/>
            </a:rPr>
            <a:t>CARBOHYDRATE</a:t>
          </a:r>
          <a:endParaRPr lang="en-US" sz="1600" kern="1200" dirty="0">
            <a:solidFill>
              <a:sysClr val="windowText" lastClr="000000"/>
            </a:solidFill>
            <a:latin typeface="Arial Narrow" panose="020B0606020202030204" pitchFamily="34" charset="0"/>
          </a:endParaRPr>
        </a:p>
        <a:p>
          <a:pPr marL="0" lvl="0" indent="0" algn="ctr" defTabSz="711200">
            <a:lnSpc>
              <a:spcPct val="90000"/>
            </a:lnSpc>
            <a:spcBef>
              <a:spcPct val="0"/>
            </a:spcBef>
            <a:spcAft>
              <a:spcPts val="0"/>
            </a:spcAft>
            <a:buNone/>
          </a:pPr>
          <a:r>
            <a:rPr lang="en-US" sz="1600" b="0" kern="1200" dirty="0">
              <a:solidFill>
                <a:sysClr val="windowText" lastClr="000000"/>
              </a:solidFill>
              <a:latin typeface="Arial Narrow" panose="020B0606020202030204" pitchFamily="34" charset="0"/>
            </a:rPr>
            <a:t>Varies among athletes and periods of training</a:t>
          </a:r>
        </a:p>
        <a:p>
          <a:pPr marL="0" lvl="0" indent="0" algn="ctr" defTabSz="711200">
            <a:lnSpc>
              <a:spcPct val="90000"/>
            </a:lnSpc>
            <a:spcBef>
              <a:spcPct val="0"/>
            </a:spcBef>
            <a:spcAft>
              <a:spcPts val="0"/>
            </a:spcAft>
            <a:buNone/>
          </a:pPr>
          <a:r>
            <a:rPr lang="en-US" sz="1600" b="1" kern="1200" dirty="0">
              <a:solidFill>
                <a:srgbClr val="CF112B"/>
              </a:solidFill>
              <a:latin typeface="Arial Narrow" panose="020B0606020202030204" pitchFamily="34" charset="0"/>
            </a:rPr>
            <a:t>(vegetables, fruit, potatoes, rice)</a:t>
          </a:r>
          <a:endParaRPr lang="en-US" sz="1600" b="1" kern="1200" dirty="0">
            <a:solidFill>
              <a:srgbClr val="CF112B"/>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en-US" sz="1200" b="1" kern="1200" dirty="0">
            <a:solidFill>
              <a:srgbClr val="CF112B"/>
            </a:solidFill>
            <a:latin typeface="Arial" panose="020B0604020202020204" pitchFamily="34" charset="0"/>
            <a:cs typeface="Arial" panose="020B0604020202020204" pitchFamily="34" charset="0"/>
          </a:endParaRPr>
        </a:p>
      </dsp:txBody>
      <dsp:txXfrm>
        <a:off x="7908800" y="3892732"/>
        <a:ext cx="3951503" cy="887818"/>
      </dsp:txXfrm>
    </dsp:sp>
    <dsp:sp modelId="{84B9F657-AA52-45C7-86DE-266DB6D9372B}">
      <dsp:nvSpPr>
        <dsp:cNvPr id="0" name=""/>
        <dsp:cNvSpPr/>
      </dsp:nvSpPr>
      <dsp:spPr>
        <a:xfrm rot="10800000">
          <a:off x="0" y="1744525"/>
          <a:ext cx="11866098" cy="1806409"/>
        </a:xfrm>
        <a:prstGeom prst="upArrowCallout">
          <a:avLst/>
        </a:prstGeom>
        <a:solidFill>
          <a:srgbClr val="BCBDC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F112B"/>
              </a:solidFill>
              <a:latin typeface="United Sans Rg Bk" pitchFamily="50" charset="0"/>
            </a:rPr>
            <a:t>QUALITY</a:t>
          </a:r>
          <a:endParaRPr lang="en-US" sz="2000" kern="1200" dirty="0">
            <a:solidFill>
              <a:srgbClr val="CF112B"/>
            </a:solidFill>
            <a:latin typeface="United Sans Rg Bk" pitchFamily="50" charset="0"/>
          </a:endParaRPr>
        </a:p>
        <a:p>
          <a:pPr marL="0" lvl="0" indent="0" algn="ctr" defTabSz="1066800">
            <a:lnSpc>
              <a:spcPct val="90000"/>
            </a:lnSpc>
            <a:spcBef>
              <a:spcPct val="0"/>
            </a:spcBef>
            <a:spcAft>
              <a:spcPct val="35000"/>
            </a:spcAft>
            <a:buNone/>
          </a:pPr>
          <a:endParaRPr lang="en-US" sz="800" kern="1200" dirty="0">
            <a:solidFill>
              <a:srgbClr val="CF112B"/>
            </a:solidFill>
            <a:latin typeface="United Sans Rg Bk" pitchFamily="50" charset="0"/>
          </a:endParaRPr>
        </a:p>
      </dsp:txBody>
      <dsp:txXfrm rot="-10800000">
        <a:off x="0" y="1744525"/>
        <a:ext cx="11866098" cy="634049"/>
      </dsp:txXfrm>
    </dsp:sp>
    <dsp:sp modelId="{3BB22C4C-FB56-4B03-B965-19AC90526198}">
      <dsp:nvSpPr>
        <dsp:cNvPr id="0" name=""/>
        <dsp:cNvSpPr/>
      </dsp:nvSpPr>
      <dsp:spPr>
        <a:xfrm>
          <a:off x="0" y="2116182"/>
          <a:ext cx="11866098" cy="939548"/>
        </a:xfrm>
        <a:prstGeom prst="rect">
          <a:avLst/>
        </a:prstGeom>
        <a:solidFill>
          <a:schemeClr val="bg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Arial" panose="020B0604020202020204" pitchFamily="34" charset="0"/>
              <a:cs typeface="Arial" panose="020B0604020202020204" pitchFamily="34" charset="0"/>
            </a:rPr>
            <a:t>Natural foods are generally superior in terms of their support of athletic performance and basic health. This leaves </a:t>
          </a:r>
          <a:r>
            <a:rPr lang="en-US" sz="1600" b="1" kern="1200" dirty="0">
              <a:solidFill>
                <a:srgbClr val="CF112B"/>
              </a:solidFill>
              <a:latin typeface="Arial" panose="020B0604020202020204" pitchFamily="34" charset="0"/>
              <a:cs typeface="Arial" panose="020B0604020202020204" pitchFamily="34" charset="0"/>
            </a:rPr>
            <a:t>meat, fish, eggs, vegetables, fruits, nuts, certain oils, and possibly certain dairy products </a:t>
          </a:r>
          <a:r>
            <a:rPr lang="en-US" sz="1600" kern="1200" dirty="0">
              <a:solidFill>
                <a:sysClr val="windowText" lastClr="000000"/>
              </a:solidFill>
              <a:latin typeface="Arial" panose="020B0604020202020204" pitchFamily="34" charset="0"/>
              <a:cs typeface="Arial" panose="020B0604020202020204" pitchFamily="34" charset="0"/>
            </a:rPr>
            <a:t>as the types of foods that will ideally comprise the bulk of the athlete's intake.</a:t>
          </a:r>
          <a:endParaRPr lang="en-US" sz="1600" b="0" kern="1200" dirty="0">
            <a:solidFill>
              <a:sysClr val="windowText" lastClr="000000"/>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US" sz="1600" b="0" kern="1200" spc="100" baseline="0" dirty="0">
              <a:solidFill>
                <a:sysClr val="windowText" lastClr="000000"/>
              </a:solidFill>
              <a:latin typeface="Blissful Thinking" panose="02000500000000000000" pitchFamily="2" charset="0"/>
              <a:cs typeface="Arial" panose="020B0604020202020204" pitchFamily="34" charset="0"/>
            </a:rPr>
            <a:t>PROCESSED FOODS CANNOT COMPETE WITH THE NUTRITIONAL DENSITY OF NATURAL FOODS</a:t>
          </a:r>
        </a:p>
      </dsp:txBody>
      <dsp:txXfrm>
        <a:off x="0" y="2116182"/>
        <a:ext cx="11866098" cy="939548"/>
      </dsp:txXfrm>
    </dsp:sp>
    <dsp:sp modelId="{BDF6638A-2313-4226-99B1-478722D22D3F}">
      <dsp:nvSpPr>
        <dsp:cNvPr id="0" name=""/>
        <dsp:cNvSpPr/>
      </dsp:nvSpPr>
      <dsp:spPr>
        <a:xfrm rot="10800000">
          <a:off x="0" y="9299"/>
          <a:ext cx="11866098" cy="1717504"/>
        </a:xfrm>
        <a:prstGeom prst="upArrowCallout">
          <a:avLst/>
        </a:prstGeom>
        <a:solidFill>
          <a:srgbClr val="BCBDC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F112B"/>
              </a:solidFill>
              <a:latin typeface="United Sans Rg Bk" pitchFamily="50" charset="0"/>
            </a:rPr>
            <a:t>QUANTITY</a:t>
          </a:r>
          <a:endParaRPr lang="en-US" sz="2000" kern="1200" dirty="0">
            <a:solidFill>
              <a:srgbClr val="CF112B"/>
            </a:solidFill>
            <a:latin typeface="United Sans Rg Bk" pitchFamily="50" charset="0"/>
          </a:endParaRPr>
        </a:p>
        <a:p>
          <a:pPr marL="0" lvl="0" indent="0" algn="ctr" defTabSz="1066800">
            <a:lnSpc>
              <a:spcPct val="90000"/>
            </a:lnSpc>
            <a:spcBef>
              <a:spcPct val="0"/>
            </a:spcBef>
            <a:spcAft>
              <a:spcPct val="35000"/>
            </a:spcAft>
            <a:buNone/>
          </a:pPr>
          <a:endParaRPr lang="en-US" sz="900" kern="1200" dirty="0">
            <a:solidFill>
              <a:srgbClr val="CF112B"/>
            </a:solidFill>
            <a:latin typeface="United Sans Rg Bk" pitchFamily="50" charset="0"/>
          </a:endParaRPr>
        </a:p>
      </dsp:txBody>
      <dsp:txXfrm rot="-10800000">
        <a:off x="0" y="9299"/>
        <a:ext cx="11866098" cy="602843"/>
      </dsp:txXfrm>
    </dsp:sp>
    <dsp:sp modelId="{7C421A47-25F0-459A-B2E3-FA541C79EB8E}">
      <dsp:nvSpPr>
        <dsp:cNvPr id="0" name=""/>
        <dsp:cNvSpPr/>
      </dsp:nvSpPr>
      <dsp:spPr>
        <a:xfrm>
          <a:off x="0" y="1103527"/>
          <a:ext cx="3951503" cy="673023"/>
        </a:xfrm>
        <a:prstGeom prst="rect">
          <a:avLst/>
        </a:prstGeom>
        <a:solidFill>
          <a:srgbClr val="00B050"/>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Narrow" panose="020B0606020202030204" pitchFamily="34" charset="0"/>
            </a:rPr>
            <a:t>TO GAIN: eat 20 </a:t>
          </a:r>
          <a:r>
            <a:rPr lang="en-US" sz="2000" b="1" kern="1200" dirty="0" err="1">
              <a:solidFill>
                <a:schemeClr val="tx1"/>
              </a:solidFill>
              <a:latin typeface="Arial Narrow" panose="020B0606020202030204" pitchFamily="34" charset="0"/>
            </a:rPr>
            <a:t>cals</a:t>
          </a:r>
          <a:r>
            <a:rPr lang="en-US" sz="2000" b="1" kern="1200" dirty="0">
              <a:solidFill>
                <a:schemeClr val="tx1"/>
              </a:solidFill>
              <a:latin typeface="Arial Narrow" panose="020B0606020202030204" pitchFamily="34" charset="0"/>
            </a:rPr>
            <a:t> / </a:t>
          </a:r>
          <a:r>
            <a:rPr lang="en-US" sz="2000" b="1" kern="1200" dirty="0" err="1">
              <a:solidFill>
                <a:schemeClr val="tx1"/>
              </a:solidFill>
              <a:latin typeface="Arial Narrow" panose="020B0606020202030204" pitchFamily="34" charset="0"/>
            </a:rPr>
            <a:t>lb</a:t>
          </a:r>
          <a:r>
            <a:rPr lang="en-US" sz="2000" b="1" kern="1200" dirty="0">
              <a:solidFill>
                <a:schemeClr val="tx1"/>
              </a:solidFill>
              <a:latin typeface="Arial Narrow" panose="020B0606020202030204" pitchFamily="34" charset="0"/>
            </a:rPr>
            <a:t> of BW</a:t>
          </a:r>
        </a:p>
      </dsp:txBody>
      <dsp:txXfrm>
        <a:off x="0" y="1103527"/>
        <a:ext cx="3951503" cy="673023"/>
      </dsp:txXfrm>
    </dsp:sp>
    <dsp:sp modelId="{8193CD49-DB00-4CAF-B213-7C3444E9ABDF}">
      <dsp:nvSpPr>
        <dsp:cNvPr id="0" name=""/>
        <dsp:cNvSpPr/>
      </dsp:nvSpPr>
      <dsp:spPr>
        <a:xfrm>
          <a:off x="3957297" y="1079409"/>
          <a:ext cx="3951503" cy="697140"/>
        </a:xfrm>
        <a:prstGeom prst="rect">
          <a:avLst/>
        </a:prstGeom>
        <a:solidFill>
          <a:srgbClr val="FFFF00"/>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Arial Narrow" panose="020B0606020202030204" pitchFamily="34" charset="0"/>
              <a:cs typeface="Arial" panose="020B0604020202020204" pitchFamily="34" charset="0"/>
            </a:rPr>
            <a:t>TO MAINTAIN: eat 17 </a:t>
          </a:r>
          <a:r>
            <a:rPr lang="en-US" sz="2000" b="1" kern="1200" dirty="0" err="1">
              <a:solidFill>
                <a:sysClr val="windowText" lastClr="000000"/>
              </a:solidFill>
              <a:latin typeface="Arial Narrow" panose="020B0606020202030204" pitchFamily="34" charset="0"/>
              <a:cs typeface="Arial" panose="020B0604020202020204" pitchFamily="34" charset="0"/>
            </a:rPr>
            <a:t>cals</a:t>
          </a:r>
          <a:r>
            <a:rPr lang="en-US" sz="2000" b="1" kern="1200" dirty="0">
              <a:solidFill>
                <a:sysClr val="windowText" lastClr="000000"/>
              </a:solidFill>
              <a:latin typeface="Arial Narrow" panose="020B0606020202030204" pitchFamily="34" charset="0"/>
              <a:cs typeface="Arial" panose="020B0604020202020204" pitchFamily="34" charset="0"/>
            </a:rPr>
            <a:t> / </a:t>
          </a:r>
          <a:r>
            <a:rPr lang="en-US" sz="2000" b="1" kern="1200" dirty="0" err="1">
              <a:solidFill>
                <a:sysClr val="windowText" lastClr="000000"/>
              </a:solidFill>
              <a:latin typeface="Arial Narrow" panose="020B0606020202030204" pitchFamily="34" charset="0"/>
              <a:cs typeface="Arial" panose="020B0604020202020204" pitchFamily="34" charset="0"/>
            </a:rPr>
            <a:t>lb</a:t>
          </a:r>
          <a:r>
            <a:rPr lang="en-US" sz="2000" b="1" kern="1200" dirty="0">
              <a:solidFill>
                <a:sysClr val="windowText" lastClr="000000"/>
              </a:solidFill>
              <a:latin typeface="Arial Narrow" panose="020B0606020202030204" pitchFamily="34" charset="0"/>
              <a:cs typeface="Arial" panose="020B0604020202020204" pitchFamily="34" charset="0"/>
            </a:rPr>
            <a:t> of BW</a:t>
          </a:r>
        </a:p>
      </dsp:txBody>
      <dsp:txXfrm>
        <a:off x="3957297" y="1079409"/>
        <a:ext cx="3951503" cy="697140"/>
      </dsp:txXfrm>
    </dsp:sp>
    <dsp:sp modelId="{858C98E4-D672-4F76-98FC-0A777B41004E}">
      <dsp:nvSpPr>
        <dsp:cNvPr id="0" name=""/>
        <dsp:cNvSpPr/>
      </dsp:nvSpPr>
      <dsp:spPr>
        <a:xfrm>
          <a:off x="7914594" y="1037047"/>
          <a:ext cx="3951503" cy="713377"/>
        </a:xfrm>
        <a:prstGeom prst="rect">
          <a:avLst/>
        </a:prstGeom>
        <a:solidFill>
          <a:srgbClr val="CF112B"/>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Narrow" panose="020B0606020202030204" pitchFamily="34" charset="0"/>
            </a:rPr>
            <a:t>TO LOSE: eat 14 </a:t>
          </a:r>
          <a:r>
            <a:rPr lang="en-US" sz="2000" b="1" kern="1200" dirty="0" err="1">
              <a:solidFill>
                <a:schemeClr val="tx1"/>
              </a:solidFill>
              <a:latin typeface="Arial Narrow" panose="020B0606020202030204" pitchFamily="34" charset="0"/>
            </a:rPr>
            <a:t>cals</a:t>
          </a:r>
          <a:r>
            <a:rPr lang="en-US" sz="2000" b="1" kern="1200" dirty="0">
              <a:solidFill>
                <a:schemeClr val="tx1"/>
              </a:solidFill>
              <a:latin typeface="Arial Narrow" panose="020B0606020202030204" pitchFamily="34" charset="0"/>
            </a:rPr>
            <a:t> / </a:t>
          </a:r>
          <a:r>
            <a:rPr lang="en-US" sz="2000" b="1" kern="1200" dirty="0" err="1">
              <a:solidFill>
                <a:schemeClr val="tx1"/>
              </a:solidFill>
              <a:latin typeface="Arial Narrow" panose="020B0606020202030204" pitchFamily="34" charset="0"/>
            </a:rPr>
            <a:t>lb</a:t>
          </a:r>
          <a:r>
            <a:rPr lang="en-US" sz="2000" b="1" kern="1200" dirty="0">
              <a:solidFill>
                <a:schemeClr val="tx1"/>
              </a:solidFill>
              <a:latin typeface="Arial Narrow" panose="020B0606020202030204" pitchFamily="34" charset="0"/>
            </a:rPr>
            <a:t> of BW</a:t>
          </a:r>
        </a:p>
      </dsp:txBody>
      <dsp:txXfrm>
        <a:off x="7914594" y="1037047"/>
        <a:ext cx="3951503" cy="7133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1F29EE-743F-401C-8D45-4A8C5D02AEC5}"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246997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F29EE-743F-401C-8D45-4A8C5D02AEC5}"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154373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F29EE-743F-401C-8D45-4A8C5D02AEC5}"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267420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F29EE-743F-401C-8D45-4A8C5D02AEC5}"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369874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1F29EE-743F-401C-8D45-4A8C5D02AEC5}"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160246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1F29EE-743F-401C-8D45-4A8C5D02AEC5}"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2249023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1F29EE-743F-401C-8D45-4A8C5D02AEC5}"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47412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1F29EE-743F-401C-8D45-4A8C5D02AEC5}"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176459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F29EE-743F-401C-8D45-4A8C5D02AEC5}"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351957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1F29EE-743F-401C-8D45-4A8C5D02AEC5}"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191683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1F29EE-743F-401C-8D45-4A8C5D02AEC5}"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0B00-C5AA-47DE-8BDD-971937E593A2}" type="slidenum">
              <a:rPr lang="en-US" smtClean="0"/>
              <a:t>‹#›</a:t>
            </a:fld>
            <a:endParaRPr lang="en-US"/>
          </a:p>
        </p:txBody>
      </p:sp>
    </p:spTree>
    <p:extLst>
      <p:ext uri="{BB962C8B-B14F-4D97-AF65-F5344CB8AC3E}">
        <p14:creationId xmlns:p14="http://schemas.microsoft.com/office/powerpoint/2010/main" val="185378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F29EE-743F-401C-8D45-4A8C5D02AEC5}" type="datetimeFigureOut">
              <a:rPr lang="en-US" smtClean="0"/>
              <a:t>2/16/2021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0B00-C5AA-47DE-8BDD-971937E593A2}" type="slidenum">
              <a:rPr lang="en-US" smtClean="0"/>
              <a:t>‹#›</a:t>
            </a:fld>
            <a:endParaRPr lang="en-US"/>
          </a:p>
        </p:txBody>
      </p:sp>
    </p:spTree>
    <p:extLst>
      <p:ext uri="{BB962C8B-B14F-4D97-AF65-F5344CB8AC3E}">
        <p14:creationId xmlns:p14="http://schemas.microsoft.com/office/powerpoint/2010/main" val="201583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athleticclearance.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www.creeksidefootball.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creeksidefootball.com/recruiting"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creeksidefootball.com/Calendar"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6436" y="224078"/>
            <a:ext cx="11268221" cy="6400800"/>
          </a:xfrm>
        </p:spPr>
        <p:txBody>
          <a:bodyPr/>
          <a:lstStyle/>
          <a:p>
            <a:r>
              <a:rPr lang="en-US" sz="7800" b="1" i="1" u="sng" dirty="0">
                <a:latin typeface="United Sans Rg Bk"/>
              </a:rPr>
              <a:t>#unFINISHed</a:t>
            </a:r>
          </a:p>
          <a:p>
            <a:endParaRPr lang="en-US" sz="3000" b="1" u="sng"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5" y="967028"/>
            <a:ext cx="10058400" cy="5657850"/>
          </a:xfrm>
          <a:prstGeom prst="rect">
            <a:avLst/>
          </a:prstGeom>
        </p:spPr>
      </p:pic>
      <p:pic>
        <p:nvPicPr>
          <p:cNvPr id="6" name="Picture 5" descr="A black and white helmet&#10;&#10;Description automatically generated with low confidence">
            <a:extLst>
              <a:ext uri="{FF2B5EF4-FFF2-40B4-BE49-F238E27FC236}">
                <a16:creationId xmlns:a16="http://schemas.microsoft.com/office/drawing/2014/main" id="{F90CF4D1-7EA6-4C3C-9057-E77F8C0AB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692" y="900870"/>
            <a:ext cx="10293626" cy="5790165"/>
          </a:xfrm>
          <a:prstGeom prst="rect">
            <a:avLst/>
          </a:prstGeom>
        </p:spPr>
      </p:pic>
    </p:spTree>
    <p:extLst>
      <p:ext uri="{BB962C8B-B14F-4D97-AF65-F5344CB8AC3E}">
        <p14:creationId xmlns:p14="http://schemas.microsoft.com/office/powerpoint/2010/main" val="427582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8000" b="1" i="1" u="sng" dirty="0">
                <a:latin typeface="United Sans Rg Bk"/>
              </a:rPr>
              <a:t>2021 Info</a:t>
            </a:r>
          </a:p>
          <a:p>
            <a:pPr marL="342900" indent="-342900" algn="l">
              <a:buFont typeface="Wingdings" panose="05000000000000000000" pitchFamily="2" charset="2"/>
              <a:buChar char="Ø"/>
            </a:pPr>
            <a:r>
              <a:rPr lang="en-US" sz="2800" b="1" i="1" u="sng" dirty="0">
                <a:latin typeface="United Sans Rg Bk"/>
              </a:rPr>
              <a:t>Priorities...</a:t>
            </a:r>
            <a:r>
              <a:rPr lang="en-US" sz="2800" b="1" i="1" dirty="0">
                <a:latin typeface="United Sans Rg Bk"/>
              </a:rPr>
              <a:t> </a:t>
            </a:r>
          </a:p>
          <a:p>
            <a:pPr marL="800100" lvl="1" indent="-342900" algn="l">
              <a:buFont typeface="Wingdings" panose="05000000000000000000" pitchFamily="2" charset="2"/>
              <a:buChar char="Ø"/>
            </a:pPr>
            <a:r>
              <a:rPr lang="en-US" sz="2800" b="1" dirty="0">
                <a:latin typeface="United Sans Rg Bk"/>
              </a:rPr>
              <a:t> 1) Faith/Family</a:t>
            </a:r>
          </a:p>
          <a:p>
            <a:pPr marL="800100" lvl="1" indent="-342900" algn="l">
              <a:buFont typeface="Wingdings" panose="05000000000000000000" pitchFamily="2" charset="2"/>
              <a:buChar char="Ø"/>
            </a:pPr>
            <a:r>
              <a:rPr lang="en-US" sz="2800" b="1" dirty="0">
                <a:latin typeface="United Sans Rg Bk"/>
              </a:rPr>
              <a:t>2) Academics</a:t>
            </a:r>
          </a:p>
          <a:p>
            <a:pPr marL="800100" lvl="1" indent="-342900" algn="l">
              <a:buFont typeface="Wingdings" panose="05000000000000000000" pitchFamily="2" charset="2"/>
              <a:buChar char="Ø"/>
            </a:pPr>
            <a:r>
              <a:rPr lang="en-US" sz="2800" b="1" dirty="0">
                <a:latin typeface="United Sans Rg Bk"/>
              </a:rPr>
              <a:t>3) Creekside Extra Curricular Activities </a:t>
            </a:r>
          </a:p>
          <a:p>
            <a:pPr marL="800100" lvl="1" indent="-342900" algn="l">
              <a:buFont typeface="Wingdings" panose="05000000000000000000" pitchFamily="2" charset="2"/>
              <a:buChar char="Ø"/>
            </a:pPr>
            <a:r>
              <a:rPr lang="en-US" sz="2800" b="1" dirty="0">
                <a:latin typeface="United Sans Rg Bk"/>
              </a:rPr>
              <a:t>4) Creekside Football </a:t>
            </a:r>
          </a:p>
          <a:p>
            <a:pPr marL="800100" lvl="1" indent="-342900" algn="l">
              <a:buFont typeface="Wingdings" panose="05000000000000000000" pitchFamily="2" charset="2"/>
              <a:buChar char="Ø"/>
            </a:pPr>
            <a:r>
              <a:rPr lang="en-US" sz="2800" b="1" dirty="0">
                <a:latin typeface="United Sans Rg Bk"/>
              </a:rPr>
              <a:t>5) Everything Else</a:t>
            </a:r>
          </a:p>
          <a:p>
            <a:pPr lvl="1" algn="l"/>
            <a:endParaRPr lang="en-US" b="1" i="1" u="sng" dirty="0">
              <a:latin typeface="United Sans Rg Bk"/>
            </a:endParaRPr>
          </a:p>
          <a:p>
            <a:pPr marL="342900" indent="-342900" algn="l">
              <a:buFont typeface="Wingdings" panose="05000000000000000000" pitchFamily="2" charset="2"/>
              <a:buChar char="Ø"/>
            </a:pPr>
            <a:r>
              <a:rPr lang="en-US" sz="2800" b="1" i="1" u="sng" dirty="0">
                <a:latin typeface="United Sans Rg Bk"/>
              </a:rPr>
              <a:t>Attendance</a:t>
            </a:r>
            <a:endParaRPr lang="en-US" sz="2800" dirty="0">
              <a:latin typeface="United Sans Rg Bk"/>
            </a:endParaRPr>
          </a:p>
          <a:p>
            <a:pPr marL="800100" lvl="1" indent="-342900" algn="l">
              <a:buFont typeface="Wingdings" panose="05000000000000000000" pitchFamily="2" charset="2"/>
              <a:buChar char="Ø"/>
            </a:pPr>
            <a:r>
              <a:rPr lang="en-US" sz="2800" i="1" dirty="0">
                <a:latin typeface="United Sans Rg Bk"/>
              </a:rPr>
              <a:t>Commitment is NOT Convenience – </a:t>
            </a:r>
            <a:r>
              <a:rPr lang="en-US" sz="2800" dirty="0">
                <a:latin typeface="United Sans Rg Bk"/>
              </a:rPr>
              <a:t>This will grow as a young mans investment in our program grows. </a:t>
            </a:r>
            <a:endParaRPr lang="en-US" sz="2800" i="1" dirty="0">
              <a:latin typeface="United Sans Rg Bk"/>
            </a:endParaRPr>
          </a:p>
          <a:p>
            <a:pPr marL="1257300" lvl="2" indent="-342900" algn="l">
              <a:buFont typeface="Wingdings" panose="05000000000000000000" pitchFamily="2" charset="2"/>
              <a:buChar char="Ø"/>
            </a:pPr>
            <a:r>
              <a:rPr lang="en-US" sz="2600" dirty="0">
                <a:latin typeface="United Sans Rg Bk"/>
              </a:rPr>
              <a:t>Banquets/Dentist/Etc. aka Everything Else</a:t>
            </a:r>
            <a:endParaRPr lang="en-US" sz="2600" b="1" i="1" u="sng" dirty="0">
              <a:latin typeface="United Sans Rg Bk"/>
            </a:endParaRPr>
          </a:p>
          <a:p>
            <a:pPr algn="l"/>
            <a:endParaRPr lang="en-US" sz="2200" b="1" i="1" u="sng" dirty="0">
              <a:latin typeface="United Sans Rg Bk"/>
            </a:endParaRPr>
          </a:p>
          <a:p>
            <a:pPr algn="l"/>
            <a:endParaRPr lang="en-US" sz="2000" b="1" i="1" u="sng" dirty="0">
              <a:latin typeface="United Sans Rg Hv" pitchFamily="50" charset="0"/>
            </a:endParaRPr>
          </a:p>
        </p:txBody>
      </p:sp>
    </p:spTree>
    <p:extLst>
      <p:ext uri="{BB962C8B-B14F-4D97-AF65-F5344CB8AC3E}">
        <p14:creationId xmlns:p14="http://schemas.microsoft.com/office/powerpoint/2010/main" val="148621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lnSpcReduction="10000"/>
          </a:bodyPr>
          <a:lstStyle/>
          <a:p>
            <a:r>
              <a:rPr lang="en-US" sz="8000" b="1" i="1" u="sng" dirty="0">
                <a:latin typeface="United Sans Rg Bk"/>
              </a:rPr>
              <a:t>2021 Info</a:t>
            </a:r>
            <a:endParaRPr lang="en-US" sz="2200" b="1" i="1" u="sng" dirty="0">
              <a:latin typeface="United Sans Rg Bk"/>
            </a:endParaRPr>
          </a:p>
          <a:p>
            <a:pPr marL="342900" indent="-342900" algn="l">
              <a:buFont typeface="Wingdings" panose="05000000000000000000" pitchFamily="2" charset="2"/>
              <a:buChar char="Ø"/>
            </a:pPr>
            <a:r>
              <a:rPr lang="en-US" b="1" i="1" u="sng" dirty="0">
                <a:latin typeface="United Sans Rg Bk"/>
              </a:rPr>
              <a:t>Required Paperwork</a:t>
            </a:r>
            <a:r>
              <a:rPr lang="en-US" b="1" i="1" dirty="0">
                <a:latin typeface="United Sans Rg Bk"/>
              </a:rPr>
              <a:t>: </a:t>
            </a:r>
            <a:r>
              <a:rPr lang="en-US" dirty="0">
                <a:latin typeface="United Sans Rg Bk"/>
              </a:rPr>
              <a:t>Each student athlete must have a completed profile on </a:t>
            </a:r>
            <a:r>
              <a:rPr lang="en-US" dirty="0">
                <a:latin typeface="United Sans Rg Bk"/>
                <a:hlinkClick r:id="rId3"/>
              </a:rPr>
              <a:t>www.athleticclearance.com</a:t>
            </a:r>
            <a:r>
              <a:rPr lang="en-US" dirty="0">
                <a:latin typeface="United Sans Rg Bk"/>
              </a:rPr>
              <a:t> on file to participate. Sign up for “Spring Football”</a:t>
            </a:r>
          </a:p>
          <a:p>
            <a:pPr marL="800100" lvl="1" indent="-342900" algn="l">
              <a:buFont typeface="Wingdings" panose="05000000000000000000" pitchFamily="2" charset="2"/>
              <a:buChar char="Ø"/>
            </a:pPr>
            <a:r>
              <a:rPr lang="en-US" sz="2400" dirty="0">
                <a:latin typeface="United Sans Rg Bk"/>
              </a:rPr>
              <a:t>Physical’s at CHS as have been done in the past is TBD at this time. Trying to work with the district to determine if it is a possibility. </a:t>
            </a:r>
          </a:p>
          <a:p>
            <a:pPr marL="800100" lvl="1" indent="-342900" algn="l">
              <a:buFont typeface="Wingdings" panose="05000000000000000000" pitchFamily="2" charset="2"/>
              <a:buChar char="Ø"/>
            </a:pPr>
            <a:r>
              <a:rPr lang="en-US" sz="2400" dirty="0">
                <a:latin typeface="United Sans Rg Bk"/>
              </a:rPr>
              <a:t>Paperwork can be found on CHS Athletics Website. Any Doctor licensed in the Sate of Florida can certify a physical.  </a:t>
            </a:r>
          </a:p>
          <a:p>
            <a:pPr algn="l"/>
            <a:endParaRPr lang="en-US" sz="2200" dirty="0">
              <a:latin typeface="United Sans Rg Bk"/>
            </a:endParaRPr>
          </a:p>
          <a:p>
            <a:pPr marL="342900" indent="-342900" algn="l">
              <a:buFont typeface="Wingdings" panose="05000000000000000000" pitchFamily="2" charset="2"/>
              <a:buChar char="Ø"/>
            </a:pPr>
            <a:r>
              <a:rPr lang="en-US" b="1" i="1" u="sng" dirty="0">
                <a:latin typeface="United Sans Rg Bk"/>
              </a:rPr>
              <a:t>Contact Info &amp; Communication:</a:t>
            </a:r>
            <a:r>
              <a:rPr lang="en-US" dirty="0">
                <a:latin typeface="United Sans Rg Bk"/>
              </a:rPr>
              <a:t> </a:t>
            </a:r>
          </a:p>
          <a:p>
            <a:pPr marL="800100" lvl="1" indent="-342900" algn="l">
              <a:buFont typeface="Wingdings" panose="05000000000000000000" pitchFamily="2" charset="2"/>
              <a:buChar char="Ø"/>
            </a:pPr>
            <a:r>
              <a:rPr lang="en-US" sz="2400" dirty="0">
                <a:latin typeface="United Sans Rg Bk"/>
              </a:rPr>
              <a:t>New team members… Please click the “sign up” link on </a:t>
            </a:r>
            <a:r>
              <a:rPr lang="en-US" sz="2400" dirty="0">
                <a:latin typeface="United Sans Rg Bk"/>
                <a:hlinkClick r:id="rId4"/>
              </a:rPr>
              <a:t>www.creeksidefootball.com</a:t>
            </a:r>
            <a:r>
              <a:rPr lang="en-US" sz="2400" dirty="0">
                <a:latin typeface="United Sans Rg Bk"/>
              </a:rPr>
              <a:t> to be added to our email list </a:t>
            </a:r>
          </a:p>
          <a:p>
            <a:pPr marL="800100" lvl="1" indent="-342900" algn="l">
              <a:buFont typeface="Wingdings" panose="05000000000000000000" pitchFamily="2" charset="2"/>
              <a:buChar char="Ø"/>
            </a:pPr>
            <a:r>
              <a:rPr lang="en-US" sz="2400" dirty="0">
                <a:latin typeface="United Sans Rg Bk"/>
              </a:rPr>
              <a:t>Twitter - @</a:t>
            </a:r>
            <a:r>
              <a:rPr lang="en-US" sz="2400" dirty="0" err="1">
                <a:latin typeface="United Sans Rg Bk"/>
              </a:rPr>
              <a:t>Creekside_fb</a:t>
            </a:r>
            <a:r>
              <a:rPr lang="en-US" sz="2400" dirty="0">
                <a:latin typeface="United Sans Rg Bk"/>
              </a:rPr>
              <a:t> &amp; @</a:t>
            </a:r>
            <a:r>
              <a:rPr lang="en-US" sz="2400" dirty="0" err="1">
                <a:latin typeface="United Sans Rg Bk"/>
              </a:rPr>
              <a:t>CHSFLRecruiting</a:t>
            </a:r>
            <a:endParaRPr lang="en-US" sz="2400" dirty="0">
              <a:latin typeface="United Sans Rg Bk"/>
            </a:endParaRPr>
          </a:p>
          <a:p>
            <a:pPr marL="800100" lvl="1" indent="-342900" algn="l">
              <a:buFont typeface="Wingdings" panose="05000000000000000000" pitchFamily="2" charset="2"/>
              <a:buChar char="Ø"/>
            </a:pPr>
            <a:r>
              <a:rPr lang="en-US" sz="2400" dirty="0">
                <a:latin typeface="United Sans Rg Bk"/>
              </a:rPr>
              <a:t>Instagram - @</a:t>
            </a:r>
            <a:r>
              <a:rPr lang="en-US" sz="2400" dirty="0" err="1">
                <a:latin typeface="United Sans Rg Bk"/>
              </a:rPr>
              <a:t>Creekside.Football</a:t>
            </a:r>
            <a:r>
              <a:rPr lang="en-US" sz="2400" dirty="0">
                <a:latin typeface="United Sans Rg Bk"/>
              </a:rPr>
              <a:t> </a:t>
            </a:r>
          </a:p>
          <a:p>
            <a:pPr marL="800100" lvl="1" indent="-342900" algn="l">
              <a:buFont typeface="Wingdings" panose="05000000000000000000" pitchFamily="2" charset="2"/>
              <a:buChar char="Ø"/>
            </a:pPr>
            <a:r>
              <a:rPr lang="en-US" sz="2400" dirty="0">
                <a:latin typeface="United Sans Rg Bk"/>
              </a:rPr>
              <a:t>Facebook – “Creekside Football Page” </a:t>
            </a:r>
          </a:p>
          <a:p>
            <a:pPr marL="800100" lvl="1" indent="-342900" algn="l">
              <a:buFont typeface="Wingdings" panose="05000000000000000000" pitchFamily="2" charset="2"/>
              <a:buChar char="Ø"/>
            </a:pPr>
            <a:r>
              <a:rPr lang="en-US" sz="2400" dirty="0" err="1">
                <a:latin typeface="United Sans Rg Bk"/>
              </a:rPr>
              <a:t>SportsYou</a:t>
            </a:r>
            <a:r>
              <a:rPr lang="en-US" sz="2400" dirty="0">
                <a:latin typeface="United Sans Rg Bk"/>
              </a:rPr>
              <a:t> App – used for coach/player communication (parents can join)</a:t>
            </a:r>
            <a:endParaRPr lang="en-US" sz="2000" b="1" i="1" u="sng" dirty="0">
              <a:latin typeface="United Sans Rg Hv" pitchFamily="50" charset="0"/>
            </a:endParaRPr>
          </a:p>
        </p:txBody>
      </p:sp>
    </p:spTree>
    <p:extLst>
      <p:ext uri="{BB962C8B-B14F-4D97-AF65-F5344CB8AC3E}">
        <p14:creationId xmlns:p14="http://schemas.microsoft.com/office/powerpoint/2010/main" val="969280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8000" b="1" i="1" u="sng" dirty="0">
                <a:latin typeface="United Sans Rg Bk"/>
              </a:rPr>
              <a:t>Spring &amp; Fall 2021</a:t>
            </a:r>
            <a:endParaRPr lang="en-US" sz="2200" b="1" i="1" u="sng" dirty="0">
              <a:latin typeface="United Sans Rg Bk"/>
            </a:endParaRPr>
          </a:p>
          <a:p>
            <a:pPr algn="l"/>
            <a:endParaRPr lang="en-US" sz="2200" b="1" i="1" u="sng" dirty="0">
              <a:latin typeface="United Sans Rg Bk"/>
            </a:endParaRPr>
          </a:p>
          <a:p>
            <a:pPr marL="342900" indent="-342900" algn="l">
              <a:buFont typeface="Wingdings" panose="05000000000000000000" pitchFamily="2" charset="2"/>
              <a:buChar char="Ø"/>
            </a:pPr>
            <a:r>
              <a:rPr lang="en-US" b="1" i="1" u="sng" dirty="0">
                <a:latin typeface="United Sans Rg Bk"/>
              </a:rPr>
              <a:t>Equipment</a:t>
            </a:r>
          </a:p>
          <a:p>
            <a:pPr marL="800100" lvl="1" indent="-342900" algn="l">
              <a:buFont typeface="Wingdings" panose="05000000000000000000" pitchFamily="2" charset="2"/>
              <a:buChar char="Ø"/>
            </a:pPr>
            <a:r>
              <a:rPr lang="en-US" b="1" i="1" dirty="0">
                <a:latin typeface="United Sans Rg Bk"/>
              </a:rPr>
              <a:t> </a:t>
            </a:r>
            <a:r>
              <a:rPr lang="en-US" sz="2400" dirty="0">
                <a:latin typeface="United Sans Rg Bk"/>
              </a:rPr>
              <a:t>Each player must provide there own girdle and cleats</a:t>
            </a:r>
          </a:p>
          <a:p>
            <a:pPr algn="l"/>
            <a:endParaRPr lang="en-US" dirty="0">
              <a:latin typeface="United Sans Rg Bk"/>
            </a:endParaRPr>
          </a:p>
          <a:p>
            <a:pPr marL="800100" lvl="1" indent="-342900" algn="l">
              <a:buFont typeface="Wingdings" panose="05000000000000000000" pitchFamily="2" charset="2"/>
              <a:buChar char="Ø"/>
            </a:pPr>
            <a:r>
              <a:rPr lang="en-US" sz="2400" dirty="0">
                <a:latin typeface="United Sans Rg Bk"/>
              </a:rPr>
              <a:t>Weight room/Conditioning attire: Grey Shirt &amp; Red Shorts</a:t>
            </a:r>
          </a:p>
          <a:p>
            <a:pPr lvl="1" algn="l"/>
            <a:endParaRPr lang="en-US" sz="2400" dirty="0">
              <a:latin typeface="United Sans Rg Bk"/>
            </a:endParaRPr>
          </a:p>
          <a:p>
            <a:pPr marL="800100" lvl="1" indent="-342900" algn="l">
              <a:buFont typeface="Wingdings" panose="05000000000000000000" pitchFamily="2" charset="2"/>
              <a:buChar char="Ø"/>
            </a:pPr>
            <a:r>
              <a:rPr lang="en-US" sz="2400" dirty="0">
                <a:latin typeface="United Sans Rg Bk"/>
              </a:rPr>
              <a:t>Leggings &amp; Sleeves: Plain White or Plain Black (Match our Pants/Socks)</a:t>
            </a:r>
          </a:p>
          <a:p>
            <a:pPr lvl="1" algn="l"/>
            <a:endParaRPr lang="en-US" sz="2400" dirty="0">
              <a:latin typeface="United Sans Rg Bk"/>
            </a:endParaRPr>
          </a:p>
          <a:p>
            <a:pPr marL="800100" lvl="1" indent="-342900" algn="l">
              <a:buFont typeface="Wingdings" panose="05000000000000000000" pitchFamily="2" charset="2"/>
              <a:buChar char="Ø"/>
            </a:pPr>
            <a:r>
              <a:rPr lang="en-US" sz="2400" dirty="0">
                <a:latin typeface="United Sans Rg Bk"/>
              </a:rPr>
              <a:t>Baker’s Sports - Team Store will open this month and link will be emailed.</a:t>
            </a:r>
          </a:p>
          <a:p>
            <a:pPr marL="1257300" lvl="2" indent="-342900" algn="l">
              <a:buFont typeface="Wingdings" panose="05000000000000000000" pitchFamily="2" charset="2"/>
              <a:buChar char="Ø"/>
            </a:pPr>
            <a:r>
              <a:rPr lang="en-US" sz="2200" dirty="0">
                <a:latin typeface="United Sans Rg Bk"/>
              </a:rPr>
              <a:t>Nothing is required. </a:t>
            </a:r>
          </a:p>
          <a:p>
            <a:pPr lvl="1" algn="l"/>
            <a:endParaRPr lang="en-US" sz="2400" dirty="0">
              <a:latin typeface="United Sans Rg Bk"/>
            </a:endParaRPr>
          </a:p>
          <a:p>
            <a:pPr marL="800100" lvl="1" indent="-342900" algn="l">
              <a:buFont typeface="Wingdings" panose="05000000000000000000" pitchFamily="2" charset="2"/>
              <a:buChar char="Ø"/>
            </a:pPr>
            <a:r>
              <a:rPr lang="en-US" sz="2400" dirty="0">
                <a:latin typeface="United Sans Rg Bk"/>
              </a:rPr>
              <a:t>Riddell &amp; Schutt Team Stores will be emailed – Completely Optional</a:t>
            </a:r>
          </a:p>
          <a:p>
            <a:pPr algn="l"/>
            <a:endParaRPr lang="en-US" sz="2000" b="1" i="1" u="sng" dirty="0">
              <a:latin typeface="United Sans Rg Hv" pitchFamily="50" charset="0"/>
            </a:endParaRPr>
          </a:p>
        </p:txBody>
      </p:sp>
    </p:spTree>
    <p:extLst>
      <p:ext uri="{BB962C8B-B14F-4D97-AF65-F5344CB8AC3E}">
        <p14:creationId xmlns:p14="http://schemas.microsoft.com/office/powerpoint/2010/main" val="46580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r>
              <a:rPr lang="en-US" sz="8000" b="1" i="1" u="sng" dirty="0">
                <a:latin typeface="United Sans Rg Bk"/>
              </a:rPr>
              <a:t>Spring &amp; Summer 2021</a:t>
            </a:r>
          </a:p>
          <a:p>
            <a:endParaRPr lang="en-US" sz="2200" b="1" i="1" u="sng" dirty="0">
              <a:latin typeface="United Sans Rg Bk"/>
            </a:endParaRPr>
          </a:p>
          <a:p>
            <a:pPr marL="800100" lvl="1" indent="-342900" algn="l">
              <a:buFont typeface="Wingdings" panose="05000000000000000000" pitchFamily="2" charset="2"/>
              <a:buChar char="Ø"/>
            </a:pPr>
            <a:r>
              <a:rPr lang="en-US" sz="2400" dirty="0">
                <a:latin typeface="United Sans Rg Bk"/>
              </a:rPr>
              <a:t>We will host our incoming 9</a:t>
            </a:r>
            <a:r>
              <a:rPr lang="en-US" sz="2400" baseline="30000" dirty="0">
                <a:latin typeface="United Sans Rg Bk"/>
              </a:rPr>
              <a:t>th</a:t>
            </a:r>
            <a:r>
              <a:rPr lang="en-US" sz="2400" dirty="0">
                <a:latin typeface="United Sans Rg Bk"/>
              </a:rPr>
              <a:t> Graders from POA and FC this spring. Dates and times are still TBD as we are awaiting final confirmation from our SJCSD. </a:t>
            </a:r>
          </a:p>
          <a:p>
            <a:pPr marL="1257300" lvl="2" indent="-342900" algn="l">
              <a:buFont typeface="Wingdings" panose="05000000000000000000" pitchFamily="2" charset="2"/>
              <a:buChar char="Ø"/>
            </a:pPr>
            <a:r>
              <a:rPr lang="en-US" sz="2000" dirty="0">
                <a:latin typeface="United Sans Rg Bk"/>
              </a:rPr>
              <a:t>Our Goal is to allow them to be comfortable and ready to work when we start on 6/14. </a:t>
            </a:r>
          </a:p>
          <a:p>
            <a:pPr lvl="2" algn="l"/>
            <a:endParaRPr lang="en-US" sz="2200" dirty="0">
              <a:latin typeface="United Sans Rg Bk"/>
            </a:endParaRPr>
          </a:p>
          <a:p>
            <a:pPr marL="800100" lvl="1" indent="-342900" algn="l">
              <a:buFont typeface="Wingdings" panose="05000000000000000000" pitchFamily="2" charset="2"/>
              <a:buChar char="Ø"/>
            </a:pPr>
            <a:r>
              <a:rPr lang="en-US" sz="2400" dirty="0">
                <a:latin typeface="United Sans Rg Bk"/>
              </a:rPr>
              <a:t>Summer Football Conditioning starts Monday 6/14 – Cost is $150.  </a:t>
            </a:r>
          </a:p>
          <a:p>
            <a:pPr marL="1257300" lvl="2" indent="-342900" algn="l">
              <a:buFont typeface="Wingdings" panose="05000000000000000000" pitchFamily="2" charset="2"/>
              <a:buChar char="Ø"/>
            </a:pPr>
            <a:r>
              <a:rPr lang="en-US" sz="2200" dirty="0">
                <a:latin typeface="United Sans Rg Bk"/>
              </a:rPr>
              <a:t>There will be a price break for those individuals that pay the first week. This information will be emailed as well. </a:t>
            </a:r>
            <a:endParaRPr lang="en-US" sz="2400" dirty="0">
              <a:latin typeface="United Sans Rg Bk"/>
            </a:endParaRPr>
          </a:p>
        </p:txBody>
      </p:sp>
    </p:spTree>
    <p:extLst>
      <p:ext uri="{BB962C8B-B14F-4D97-AF65-F5344CB8AC3E}">
        <p14:creationId xmlns:p14="http://schemas.microsoft.com/office/powerpoint/2010/main" val="64082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r>
              <a:rPr lang="en-US" sz="8000" b="1" i="1" u="sng" dirty="0">
                <a:latin typeface="United Sans Rg Bk"/>
              </a:rPr>
              <a:t>Fall 2021</a:t>
            </a:r>
          </a:p>
          <a:p>
            <a:pPr marL="1257300" lvl="2" indent="-342900" algn="l">
              <a:buFont typeface="Wingdings" panose="05000000000000000000" pitchFamily="2" charset="2"/>
              <a:buChar char="Ø"/>
            </a:pPr>
            <a:endParaRPr lang="en-US" sz="2400" dirty="0">
              <a:latin typeface="United Sans Rg Bk"/>
            </a:endParaRPr>
          </a:p>
          <a:p>
            <a:pPr marL="1257300" lvl="2" indent="-342900" algn="l">
              <a:buFont typeface="Wingdings" panose="05000000000000000000" pitchFamily="2" charset="2"/>
              <a:buChar char="Ø"/>
            </a:pPr>
            <a:r>
              <a:rPr lang="en-US" sz="2400" dirty="0">
                <a:latin typeface="United Sans Rg Bk"/>
              </a:rPr>
              <a:t>We play 2 JV Teams and 1 Varsity team. </a:t>
            </a:r>
          </a:p>
          <a:p>
            <a:pPr lvl="2" algn="l"/>
            <a:endParaRPr lang="en-US" sz="2400" dirty="0">
              <a:latin typeface="United Sans Rg Bk"/>
            </a:endParaRPr>
          </a:p>
          <a:p>
            <a:pPr marL="1257300" lvl="2" indent="-342900" algn="l">
              <a:buFont typeface="Wingdings" panose="05000000000000000000" pitchFamily="2" charset="2"/>
              <a:buChar char="Ø"/>
            </a:pPr>
            <a:r>
              <a:rPr lang="en-US" sz="2400" dirty="0">
                <a:latin typeface="United Sans Rg Bk"/>
              </a:rPr>
              <a:t> We have scheduled 8 games for both of our JV Teams. This is to give each athlete to opportunity to play the most snaps possible. </a:t>
            </a:r>
          </a:p>
          <a:p>
            <a:pPr lvl="2" algn="l"/>
            <a:endParaRPr lang="en-US" sz="2400" dirty="0">
              <a:latin typeface="United Sans Rg Bk"/>
            </a:endParaRPr>
          </a:p>
          <a:p>
            <a:pPr marL="1257300" lvl="2" indent="-342900" algn="l">
              <a:buFont typeface="Wingdings" panose="05000000000000000000" pitchFamily="2" charset="2"/>
              <a:buChar char="Ø"/>
            </a:pPr>
            <a:r>
              <a:rPr lang="en-US" sz="2400" dirty="0">
                <a:latin typeface="United Sans Rg Bk"/>
              </a:rPr>
              <a:t>We will communicate with each player as to the team they will be on. We try to keep kids on the same team all year but that doesn’t always happen.</a:t>
            </a:r>
          </a:p>
          <a:p>
            <a:pPr marL="1257300" lvl="2" indent="-342900" algn="l">
              <a:buFont typeface="Wingdings" panose="05000000000000000000" pitchFamily="2" charset="2"/>
              <a:buChar char="Ø"/>
            </a:pPr>
            <a:endParaRPr lang="en-US" sz="2400" dirty="0">
              <a:latin typeface="United Sans Rg Bk"/>
            </a:endParaRPr>
          </a:p>
          <a:p>
            <a:pPr marL="1257300" lvl="2" indent="-342900" algn="l">
              <a:buFont typeface="Wingdings" panose="05000000000000000000" pitchFamily="2" charset="2"/>
              <a:buChar char="Ø"/>
            </a:pPr>
            <a:r>
              <a:rPr lang="en-US" sz="2400" dirty="0">
                <a:latin typeface="United Sans Rg Bk"/>
              </a:rPr>
              <a:t>Changes from previous football experiences… Practice (times/15 min), Busses, Pre-game meals, Lockers.  </a:t>
            </a:r>
          </a:p>
        </p:txBody>
      </p:sp>
    </p:spTree>
    <p:extLst>
      <p:ext uri="{BB962C8B-B14F-4D97-AF65-F5344CB8AC3E}">
        <p14:creationId xmlns:p14="http://schemas.microsoft.com/office/powerpoint/2010/main" val="4172638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r>
              <a:rPr lang="en-US" sz="8000" b="1" i="1" u="sng" dirty="0">
                <a:latin typeface="United Sans Rg Bk"/>
              </a:rPr>
              <a:t>2021 Costs</a:t>
            </a:r>
            <a:endParaRPr lang="en-US" sz="2400" dirty="0">
              <a:latin typeface="United Sans Rg Bk"/>
            </a:endParaRPr>
          </a:p>
          <a:p>
            <a:pPr marL="1257300" lvl="2" indent="-342900" algn="l">
              <a:buFont typeface="Wingdings" panose="05000000000000000000" pitchFamily="2" charset="2"/>
              <a:buChar char="Ø"/>
            </a:pPr>
            <a:r>
              <a:rPr lang="en-US" sz="2400" dirty="0">
                <a:latin typeface="United Sans Rg Bk"/>
              </a:rPr>
              <a:t>Money will never be a factor for an athlete’s participation</a:t>
            </a:r>
          </a:p>
          <a:p>
            <a:pPr lvl="2" algn="l"/>
            <a:r>
              <a:rPr lang="en-US" sz="2400" dirty="0">
                <a:latin typeface="United Sans Rg Bk"/>
              </a:rPr>
              <a:t> </a:t>
            </a:r>
          </a:p>
          <a:p>
            <a:pPr marL="1257300" lvl="2" indent="-342900" algn="l">
              <a:buFont typeface="Wingdings" panose="05000000000000000000" pitchFamily="2" charset="2"/>
              <a:buChar char="Ø"/>
            </a:pPr>
            <a:r>
              <a:rPr lang="en-US" sz="2400" dirty="0">
                <a:latin typeface="United Sans Rg Bk"/>
              </a:rPr>
              <a:t>Summer Conditioning is $150 ($125 if paid the first week) – Due by 6/14</a:t>
            </a:r>
          </a:p>
          <a:p>
            <a:pPr lvl="2" algn="l"/>
            <a:endParaRPr lang="en-US" sz="2400" dirty="0">
              <a:latin typeface="United Sans Rg Bk"/>
            </a:endParaRPr>
          </a:p>
          <a:p>
            <a:pPr marL="1257300" lvl="2" indent="-342900" algn="l">
              <a:buFont typeface="Wingdings" panose="05000000000000000000" pitchFamily="2" charset="2"/>
              <a:buChar char="Ø"/>
            </a:pPr>
            <a:r>
              <a:rPr lang="en-US" sz="2400" dirty="0">
                <a:latin typeface="United Sans Rg Bk"/>
              </a:rPr>
              <a:t>Fall Team Fees </a:t>
            </a:r>
            <a:endParaRPr lang="en-US" sz="2200" dirty="0">
              <a:latin typeface="United Sans Rg Bk"/>
            </a:endParaRPr>
          </a:p>
          <a:p>
            <a:pPr marL="1714500" lvl="3" indent="-342900" algn="l">
              <a:buFont typeface="Wingdings" panose="05000000000000000000" pitchFamily="2" charset="2"/>
              <a:buChar char="Ø"/>
            </a:pPr>
            <a:r>
              <a:rPr lang="en-US" sz="2200" dirty="0">
                <a:latin typeface="United Sans Rg Bk"/>
              </a:rPr>
              <a:t>$100 Athletic Department Fee </a:t>
            </a:r>
          </a:p>
          <a:p>
            <a:pPr marL="1714500" lvl="3" indent="-342900" algn="l">
              <a:buFont typeface="Wingdings" panose="05000000000000000000" pitchFamily="2" charset="2"/>
              <a:buChar char="Ø"/>
            </a:pPr>
            <a:r>
              <a:rPr lang="en-US" sz="2200" dirty="0">
                <a:latin typeface="United Sans Rg Bk"/>
              </a:rPr>
              <a:t>$300 Team Fee – Score Cards can be sold to satisfy these payments. </a:t>
            </a:r>
          </a:p>
          <a:p>
            <a:pPr marL="2171700" lvl="4" indent="-342900" algn="l">
              <a:buFont typeface="Wingdings" panose="05000000000000000000" pitchFamily="2" charset="2"/>
              <a:buChar char="Ø"/>
            </a:pPr>
            <a:r>
              <a:rPr lang="en-US" sz="2200" dirty="0">
                <a:latin typeface="United Sans Rg Bk"/>
              </a:rPr>
              <a:t>$100 Team Meal Fee </a:t>
            </a:r>
          </a:p>
          <a:p>
            <a:pPr marL="2171700" lvl="4" indent="-342900" algn="l">
              <a:buFont typeface="Wingdings" panose="05000000000000000000" pitchFamily="2" charset="2"/>
              <a:buChar char="Ø"/>
            </a:pPr>
            <a:r>
              <a:rPr lang="en-US" sz="2200" dirty="0">
                <a:latin typeface="United Sans Rg Bk"/>
              </a:rPr>
              <a:t>$50 for Equipment/Team Needs</a:t>
            </a:r>
          </a:p>
          <a:p>
            <a:pPr marL="2171700" lvl="4" indent="-342900" algn="l">
              <a:buFont typeface="Wingdings" panose="05000000000000000000" pitchFamily="2" charset="2"/>
              <a:buChar char="Ø"/>
            </a:pPr>
            <a:r>
              <a:rPr lang="en-US" sz="2200" dirty="0">
                <a:latin typeface="United Sans Rg Bk"/>
              </a:rPr>
              <a:t>$150 for Daily Nutrition (.75 per day and 200 Days per year) </a:t>
            </a:r>
          </a:p>
          <a:p>
            <a:pPr lvl="1" algn="l"/>
            <a:endParaRPr lang="en-US" sz="2400" dirty="0">
              <a:latin typeface="United Sans Rg Bk"/>
            </a:endParaRPr>
          </a:p>
        </p:txBody>
      </p:sp>
    </p:spTree>
    <p:extLst>
      <p:ext uri="{BB962C8B-B14F-4D97-AF65-F5344CB8AC3E}">
        <p14:creationId xmlns:p14="http://schemas.microsoft.com/office/powerpoint/2010/main" val="398986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r>
              <a:rPr lang="en-US" sz="8000" b="1" i="1" u="sng" dirty="0">
                <a:latin typeface="United Sans Rg Bk"/>
              </a:rPr>
              <a:t>Touchdown Club</a:t>
            </a:r>
            <a:endParaRPr lang="en-US" sz="2200" b="1" i="1" u="sng" dirty="0">
              <a:latin typeface="United Sans Rg Bk"/>
            </a:endParaRPr>
          </a:p>
          <a:p>
            <a:pPr marL="342900" indent="-342900" algn="l">
              <a:buFont typeface="Wingdings" panose="05000000000000000000" pitchFamily="2" charset="2"/>
              <a:buChar char="Ø"/>
            </a:pPr>
            <a:r>
              <a:rPr lang="en-US" sz="2200" b="1" i="1" u="sng" dirty="0">
                <a:latin typeface="United Sans Rg Bk"/>
              </a:rPr>
              <a:t>Mission:</a:t>
            </a:r>
            <a:r>
              <a:rPr lang="en-US" sz="2200" dirty="0">
                <a:latin typeface="United Sans Rg Bk"/>
              </a:rPr>
              <a:t> To provide each of our student athletes with the best possible high school football experience. </a:t>
            </a:r>
          </a:p>
          <a:p>
            <a:pPr algn="l"/>
            <a:endParaRPr lang="en-US" sz="2200" dirty="0">
              <a:latin typeface="United Sans Rg Bk"/>
            </a:endParaRPr>
          </a:p>
          <a:p>
            <a:pPr marL="342900" indent="-342900" algn="l">
              <a:buFont typeface="Wingdings" panose="05000000000000000000" pitchFamily="2" charset="2"/>
              <a:buChar char="Ø"/>
            </a:pPr>
            <a:r>
              <a:rPr lang="en-US" sz="2200" b="1" i="1" u="sng" dirty="0">
                <a:latin typeface="United Sans Rg Bk"/>
              </a:rPr>
              <a:t>Joining:</a:t>
            </a:r>
            <a:r>
              <a:rPr lang="en-US" sz="2200" dirty="0">
                <a:latin typeface="United Sans Rg Bk"/>
              </a:rPr>
              <a:t> Next meeting will be in March, most likely on Zoom. </a:t>
            </a:r>
          </a:p>
          <a:p>
            <a:pPr marL="800100" lvl="1" indent="-342900" algn="l">
              <a:buFont typeface="Wingdings" panose="05000000000000000000" pitchFamily="2" charset="2"/>
              <a:buChar char="Ø"/>
            </a:pPr>
            <a:r>
              <a:rPr lang="en-US" sz="2400" dirty="0">
                <a:latin typeface="United Sans Rg Bk"/>
              </a:rPr>
              <a:t>We will be discussing/finalizing Pre-game Meals, Sponsorships, Fundraisers and other way for parents to be involved. </a:t>
            </a:r>
          </a:p>
          <a:p>
            <a:pPr marL="342900" indent="-342900" algn="l">
              <a:buFont typeface="Wingdings" panose="05000000000000000000" pitchFamily="2" charset="2"/>
              <a:buChar char="Ø"/>
            </a:pPr>
            <a:endParaRPr lang="en-US" dirty="0">
              <a:latin typeface="United Sans Rg Bk"/>
            </a:endParaRPr>
          </a:p>
          <a:p>
            <a:pPr marL="800100" lvl="1" indent="-342900" algn="l">
              <a:buFont typeface="Wingdings" panose="05000000000000000000" pitchFamily="2" charset="2"/>
              <a:buChar char="Ø"/>
            </a:pPr>
            <a:r>
              <a:rPr lang="en-US" sz="2400" dirty="0">
                <a:latin typeface="United Sans Rg Bk"/>
              </a:rPr>
              <a:t>Everyone is welcome. We will be electing a Board and a President of the Touchdown Club. Our current President is graduating. </a:t>
            </a:r>
          </a:p>
          <a:p>
            <a:pPr algn="l"/>
            <a:endParaRPr lang="en-US" dirty="0">
              <a:latin typeface="United Sans Rg Bk"/>
            </a:endParaRPr>
          </a:p>
          <a:p>
            <a:pPr marL="800100" lvl="1" indent="-342900" algn="l">
              <a:buFont typeface="Wingdings" panose="05000000000000000000" pitchFamily="2" charset="2"/>
              <a:buChar char="Ø"/>
            </a:pPr>
            <a:r>
              <a:rPr lang="en-US" sz="2400" dirty="0">
                <a:latin typeface="United Sans Rg Bk"/>
              </a:rPr>
              <a:t>This is the best way to be involved in the Creekside Football Program as a parent. </a:t>
            </a:r>
          </a:p>
          <a:p>
            <a:pPr algn="l"/>
            <a:endParaRPr lang="en-US" sz="2200" b="1" i="1" u="sng" dirty="0">
              <a:latin typeface="United Sans Rg Hv" pitchFamily="50" charset="0"/>
            </a:endParaRPr>
          </a:p>
        </p:txBody>
      </p:sp>
    </p:spTree>
    <p:extLst>
      <p:ext uri="{BB962C8B-B14F-4D97-AF65-F5344CB8AC3E}">
        <p14:creationId xmlns:p14="http://schemas.microsoft.com/office/powerpoint/2010/main" val="366254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8000" b="1" i="1" u="sng" dirty="0">
                <a:latin typeface="United Sans Rg Bk"/>
              </a:rPr>
              <a:t>Fundraising</a:t>
            </a:r>
            <a:endParaRPr lang="en-US" sz="2200" b="1" i="1" u="sng" dirty="0">
              <a:latin typeface="United Sans Rg Bk"/>
            </a:endParaRPr>
          </a:p>
          <a:p>
            <a:pPr marL="342900" indent="-342900" algn="l">
              <a:buFont typeface="Wingdings" panose="05000000000000000000" pitchFamily="2" charset="2"/>
              <a:buChar char="Ø"/>
            </a:pPr>
            <a:r>
              <a:rPr lang="en-US" sz="2200" b="1" i="1" u="sng" dirty="0">
                <a:latin typeface="United Sans Rg Bk"/>
              </a:rPr>
              <a:t>Mission:</a:t>
            </a:r>
            <a:r>
              <a:rPr lang="en-US" sz="2200" dirty="0">
                <a:latin typeface="United Sans Rg Bk"/>
              </a:rPr>
              <a:t> To provide our football team and players with the best equipment and experience possible. </a:t>
            </a:r>
          </a:p>
          <a:p>
            <a:pPr algn="l"/>
            <a:endParaRPr lang="en-US" sz="2200" dirty="0">
              <a:latin typeface="United Sans Rg Bk"/>
            </a:endParaRPr>
          </a:p>
          <a:p>
            <a:pPr marL="342900" indent="-342900" algn="l">
              <a:buFont typeface="Wingdings" panose="05000000000000000000" pitchFamily="2" charset="2"/>
              <a:buChar char="Ø"/>
            </a:pPr>
            <a:r>
              <a:rPr lang="en-US" sz="2200" b="1" i="1" u="sng" dirty="0">
                <a:latin typeface="United Sans Rg Bk"/>
              </a:rPr>
              <a:t>Fundraisers:</a:t>
            </a:r>
            <a:r>
              <a:rPr lang="en-US" sz="2200" dirty="0">
                <a:latin typeface="United Sans Rg Bk"/>
              </a:rPr>
              <a:t> We will have 2 fundraisers</a:t>
            </a:r>
          </a:p>
          <a:p>
            <a:pPr marL="800100" lvl="1" indent="-342900" algn="l">
              <a:buFont typeface="Wingdings" panose="05000000000000000000" pitchFamily="2" charset="2"/>
              <a:buChar char="Ø"/>
            </a:pPr>
            <a:r>
              <a:rPr lang="en-US" sz="2200" dirty="0">
                <a:latin typeface="United Sans Rg Bk"/>
              </a:rPr>
              <a:t> </a:t>
            </a:r>
            <a:r>
              <a:rPr lang="en-US" sz="2200" b="1" i="1" u="sng" dirty="0">
                <a:latin typeface="United Sans Rg Bk"/>
              </a:rPr>
              <a:t>Summer/Fall: </a:t>
            </a:r>
            <a:r>
              <a:rPr lang="en-US" sz="2200" dirty="0">
                <a:latin typeface="United Sans Rg Bk"/>
              </a:rPr>
              <a:t>Score Card Sales (Player Driven) </a:t>
            </a:r>
          </a:p>
          <a:p>
            <a:pPr marL="800100" lvl="1" indent="-342900" algn="l">
              <a:buFont typeface="Wingdings" panose="05000000000000000000" pitchFamily="2" charset="2"/>
              <a:buChar char="Ø"/>
            </a:pPr>
            <a:r>
              <a:rPr lang="en-US" sz="2200" b="1" i="1" u="sng" dirty="0">
                <a:latin typeface="United Sans Rg Bk"/>
              </a:rPr>
              <a:t>Winter:</a:t>
            </a:r>
            <a:r>
              <a:rPr lang="en-US" sz="2200" dirty="0">
                <a:latin typeface="United Sans Rg Bk"/>
              </a:rPr>
              <a:t> Red &amp; Black Gala (Parent Driven/Need Help)</a:t>
            </a:r>
          </a:p>
          <a:p>
            <a:pPr lvl="2" algn="l"/>
            <a:r>
              <a:rPr lang="en-US" sz="2000" dirty="0">
                <a:latin typeface="United Sans Rg Bk"/>
              </a:rPr>
              <a:t> </a:t>
            </a:r>
            <a:endParaRPr lang="en-US" sz="2200" dirty="0">
              <a:latin typeface="United Sans Rg Bk"/>
            </a:endParaRPr>
          </a:p>
          <a:p>
            <a:pPr marL="342900" indent="-342900" algn="l">
              <a:buFont typeface="Wingdings" panose="05000000000000000000" pitchFamily="2" charset="2"/>
              <a:buChar char="Ø"/>
            </a:pPr>
            <a:r>
              <a:rPr lang="en-US" sz="2200" b="1" i="1" u="sng" dirty="0">
                <a:latin typeface="United Sans Rg Bk"/>
              </a:rPr>
              <a:t>Sponsorships:</a:t>
            </a:r>
            <a:r>
              <a:rPr lang="en-US" sz="2200" dirty="0">
                <a:latin typeface="United Sans Rg Bk"/>
              </a:rPr>
              <a:t> We are providing partnerships and marketing opportunities for local businesses. </a:t>
            </a:r>
          </a:p>
          <a:p>
            <a:pPr algn="l"/>
            <a:endParaRPr lang="en-US" sz="1400" dirty="0">
              <a:latin typeface="United Sans Rg Bk"/>
            </a:endParaRPr>
          </a:p>
        </p:txBody>
      </p:sp>
    </p:spTree>
    <p:extLst>
      <p:ext uri="{BB962C8B-B14F-4D97-AF65-F5344CB8AC3E}">
        <p14:creationId xmlns:p14="http://schemas.microsoft.com/office/powerpoint/2010/main" val="382633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r>
              <a:rPr lang="en-US" sz="8000" b="1" i="1" u="sng" dirty="0">
                <a:latin typeface="United Sans Rg Bk"/>
              </a:rPr>
              <a:t>Recruiting</a:t>
            </a:r>
            <a:endParaRPr lang="en-US" sz="2200" b="1" i="1" u="sng" dirty="0">
              <a:latin typeface="United Sans Rg Bk"/>
            </a:endParaRPr>
          </a:p>
          <a:p>
            <a:pPr marL="342900" indent="-342900" algn="l">
              <a:buFont typeface="Wingdings" panose="05000000000000000000" pitchFamily="2" charset="2"/>
              <a:buChar char="Ø"/>
            </a:pPr>
            <a:r>
              <a:rPr lang="en-US" sz="2200" b="1" i="1" u="sng" dirty="0">
                <a:latin typeface="United Sans Rg Bk"/>
              </a:rPr>
              <a:t>Academics:</a:t>
            </a:r>
            <a:r>
              <a:rPr lang="en-US" sz="2200" dirty="0">
                <a:latin typeface="United Sans Rg Bk"/>
              </a:rPr>
              <a:t> Great students have more options. </a:t>
            </a:r>
          </a:p>
          <a:p>
            <a:pPr algn="l"/>
            <a:endParaRPr lang="en-US" sz="2200" dirty="0">
              <a:latin typeface="United Sans Rg Bk"/>
            </a:endParaRPr>
          </a:p>
          <a:p>
            <a:pPr marL="342900" indent="-342900" algn="l">
              <a:buFont typeface="Wingdings" panose="05000000000000000000" pitchFamily="2" charset="2"/>
              <a:buChar char="Ø"/>
            </a:pPr>
            <a:r>
              <a:rPr lang="en-US" sz="2200" b="1" i="1" u="sng" dirty="0">
                <a:latin typeface="United Sans Rg Bk"/>
              </a:rPr>
              <a:t>Urgency:</a:t>
            </a:r>
            <a:r>
              <a:rPr lang="en-US" sz="2200" dirty="0">
                <a:latin typeface="United Sans Rg Bk"/>
              </a:rPr>
              <a:t> This is a once in a lifetime opportunity, be aggressive, develop relationships with each coach. You get out of recruiting what you put into it.</a:t>
            </a:r>
          </a:p>
          <a:p>
            <a:pPr algn="l"/>
            <a:endParaRPr lang="en-US" sz="2200" dirty="0">
              <a:latin typeface="United Sans Rg Bk"/>
            </a:endParaRPr>
          </a:p>
          <a:p>
            <a:pPr marL="342900" indent="-342900" algn="l">
              <a:buFont typeface="Wingdings" panose="05000000000000000000" pitchFamily="2" charset="2"/>
              <a:buChar char="Ø"/>
            </a:pPr>
            <a:r>
              <a:rPr lang="en-US" sz="2200" b="1" i="1" u="sng" dirty="0">
                <a:latin typeface="United Sans Rg Bk"/>
              </a:rPr>
              <a:t>Communication:</a:t>
            </a:r>
            <a:r>
              <a:rPr lang="en-US" sz="2200" dirty="0">
                <a:latin typeface="United Sans Rg Bk"/>
              </a:rPr>
              <a:t> Please keep the coaching staff informed on any and all contact with any colleges/universities. Always speak with the coaching staff about your plans for visiting any college or going to a camp. Please contact Coach McIntyre about anything recruiting.</a:t>
            </a:r>
          </a:p>
          <a:p>
            <a:pPr algn="l"/>
            <a:endParaRPr lang="en-US" sz="2200" dirty="0">
              <a:latin typeface="United Sans Rg Bk"/>
            </a:endParaRPr>
          </a:p>
          <a:p>
            <a:pPr marL="342900" indent="-342900" algn="l">
              <a:buFont typeface="Wingdings" panose="05000000000000000000" pitchFamily="2" charset="2"/>
              <a:buChar char="Ø"/>
            </a:pPr>
            <a:r>
              <a:rPr lang="en-US" sz="2200" b="1" u="sng" dirty="0">
                <a:latin typeface="United Sans Rg Bk"/>
              </a:rPr>
              <a:t>Info:</a:t>
            </a:r>
            <a:r>
              <a:rPr lang="en-US" sz="2200" dirty="0">
                <a:latin typeface="United Sans Rg Bk"/>
              </a:rPr>
              <a:t> Our recruiting power point can be found at </a:t>
            </a:r>
            <a:r>
              <a:rPr lang="en-US" sz="2200" dirty="0">
                <a:latin typeface="United Sans Rg Bk"/>
                <a:hlinkClick r:id="rId3"/>
              </a:rPr>
              <a:t>www.creeksidefootball.com/recruiting</a:t>
            </a:r>
            <a:r>
              <a:rPr lang="en-US" sz="2200" dirty="0">
                <a:latin typeface="United Sans Rg Bk"/>
              </a:rPr>
              <a:t> </a:t>
            </a:r>
            <a:endParaRPr lang="en-US" sz="2200" b="1" u="sng" dirty="0">
              <a:latin typeface="United Sans Rg Bk"/>
            </a:endParaRPr>
          </a:p>
        </p:txBody>
      </p:sp>
    </p:spTree>
    <p:extLst>
      <p:ext uri="{BB962C8B-B14F-4D97-AF65-F5344CB8AC3E}">
        <p14:creationId xmlns:p14="http://schemas.microsoft.com/office/powerpoint/2010/main" val="2800490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5850150"/>
          </a:xfrm>
        </p:spPr>
        <p:txBody>
          <a:bodyPr>
            <a:normAutofit/>
          </a:bodyPr>
          <a:lstStyle/>
          <a:p>
            <a:r>
              <a:rPr lang="en-US" sz="8000" b="1" i="1" u="sng" dirty="0">
                <a:latin typeface="United Sans Rg Bk"/>
              </a:rPr>
              <a:t>Nutrition</a:t>
            </a:r>
            <a:endParaRPr lang="en-US" sz="2200" b="1" i="1" u="sng" dirty="0">
              <a:latin typeface="United Sans Rg Bk"/>
            </a:endParaRPr>
          </a:p>
        </p:txBody>
      </p:sp>
      <p:graphicFrame>
        <p:nvGraphicFramePr>
          <p:cNvPr id="4" name="Diagram 3"/>
          <p:cNvGraphicFramePr/>
          <p:nvPr>
            <p:extLst>
              <p:ext uri="{D42A27DB-BD31-4B8C-83A1-F6EECF244321}">
                <p14:modId xmlns:p14="http://schemas.microsoft.com/office/powerpoint/2010/main" val="956471247"/>
              </p:ext>
            </p:extLst>
          </p:nvPr>
        </p:nvGraphicFramePr>
        <p:xfrm>
          <a:off x="112542" y="1280160"/>
          <a:ext cx="11866098" cy="4781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23"/>
          <p:cNvSpPr>
            <a:spLocks noChangeArrowheads="1"/>
          </p:cNvSpPr>
          <p:nvPr/>
        </p:nvSpPr>
        <p:spPr bwMode="auto">
          <a:xfrm>
            <a:off x="112542" y="1606731"/>
            <a:ext cx="11866098" cy="744583"/>
          </a:xfrm>
          <a:prstGeom prst="rect">
            <a:avLst/>
          </a:prstGeom>
          <a:solidFill>
            <a:srgbClr val="FFFFFF"/>
          </a:solidFill>
          <a:ln w="2857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This is the total amount of food being eaten per day, measured in calories (</a:t>
            </a:r>
            <a:r>
              <a:rPr kumimoji="0" lang="en-US" altLang="en-US" sz="17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cals</a:t>
            </a:r>
            <a:r>
              <a:rPr kumimoji="0" lang="en-US" altLang="en-US" sz="17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This gives us a measure of the amount of ENERGY being taken in. Manipulation of the following guidelines can produce the most dramatic changes in the body such as a weight gain and weight loss.</a:t>
            </a:r>
            <a:endParaRPr kumimoji="0" lang="en-US" altLang="en-US" sz="17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3997594" y="6013827"/>
            <a:ext cx="409599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United Sans Rg Bk"/>
                <a:ea typeface="Calibri" panose="020F0502020204030204" pitchFamily="34" charset="0"/>
                <a:cs typeface="Arial" panose="020B0604020202020204" pitchFamily="34" charset="0"/>
              </a:rPr>
              <a:t>HYDRATION</a:t>
            </a:r>
            <a:endPar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Drink 1 </a:t>
            </a:r>
            <a:r>
              <a:rPr kumimoji="0" lang="en-US" altLang="en-US" b="0" i="0" u="sng"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oz</a:t>
            </a:r>
            <a:r>
              <a:rPr kumimoji="0" lang="en-US" altLang="en-US"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of water / </a:t>
            </a:r>
            <a:r>
              <a:rPr kumimoji="0" lang="en-US" altLang="en-US" b="0" i="0" u="sng"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lb</a:t>
            </a:r>
            <a:r>
              <a:rPr kumimoji="0" lang="en-US" altLang="en-US"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of body weight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021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6436" y="224078"/>
            <a:ext cx="11268221" cy="6400800"/>
          </a:xfrm>
        </p:spPr>
        <p:txBody>
          <a:bodyPr/>
          <a:lstStyle/>
          <a:p>
            <a:endParaRPr lang="en-US" sz="3000" b="1" u="sng" dirty="0"/>
          </a:p>
          <a:p>
            <a:endParaRPr lang="en-US" sz="3000" b="1" u="sng" dirty="0"/>
          </a:p>
          <a:p>
            <a:r>
              <a:rPr lang="en-US" sz="3600" b="1" i="1" u="sng" dirty="0">
                <a:latin typeface="United Sans Rg Bk"/>
              </a:rPr>
              <a:t>Creekside Football Mission Statement:</a:t>
            </a:r>
          </a:p>
          <a:p>
            <a:endParaRPr lang="en-US" sz="3600" b="1" i="1" u="sng" dirty="0">
              <a:latin typeface="United Sans Rg Bk"/>
            </a:endParaRPr>
          </a:p>
          <a:p>
            <a:pPr marL="0" marR="0">
              <a:spcBef>
                <a:spcPts val="0"/>
              </a:spcBef>
              <a:spcAft>
                <a:spcPts val="0"/>
              </a:spcAft>
            </a:pPr>
            <a:r>
              <a:rPr lang="en-US" sz="3200" dirty="0">
                <a:effectLst/>
                <a:latin typeface="United Sans Rg Bk" pitchFamily="50" charset="0"/>
                <a:ea typeface="Calibri" panose="020F0502020204030204" pitchFamily="34" charset="0"/>
              </a:rPr>
              <a:t>Creekside Football will develop leaders who have a great amount of TOUGHNESS, a great ATTITUDE, a determined WORK ETHIC, are COMMITTED and who CARE for others in every aspect of their life.</a:t>
            </a:r>
          </a:p>
        </p:txBody>
      </p:sp>
    </p:spTree>
    <p:extLst>
      <p:ext uri="{BB962C8B-B14F-4D97-AF65-F5344CB8AC3E}">
        <p14:creationId xmlns:p14="http://schemas.microsoft.com/office/powerpoint/2010/main" val="453688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endParaRPr lang="en-US" sz="4000" b="1" i="1" u="sng" dirty="0">
              <a:latin typeface="United Sans Rg Hv" pitchFamily="50" charset="0"/>
            </a:endParaRPr>
          </a:p>
          <a:p>
            <a:r>
              <a:rPr lang="en-US" sz="8000" b="1" i="1" u="sng" dirty="0">
                <a:latin typeface="United Sans Rg Bk"/>
              </a:rPr>
              <a:t>THANK YOU FOR COMING</a:t>
            </a:r>
          </a:p>
          <a:p>
            <a:endParaRPr lang="en-US" sz="6000" b="1" i="1" u="sng" dirty="0">
              <a:latin typeface="United Sans Rg Bk"/>
            </a:endParaRPr>
          </a:p>
          <a:p>
            <a:r>
              <a:rPr lang="en-US" sz="5400" b="1" u="sng" dirty="0">
                <a:latin typeface="United Sans Rg Bk"/>
              </a:rPr>
              <a:t>#unFINISHed</a:t>
            </a:r>
          </a:p>
          <a:p>
            <a:endParaRPr lang="en-US" sz="4000" b="1" i="1" u="sng" dirty="0">
              <a:latin typeface="United Sans Rg Bk"/>
            </a:endParaRPr>
          </a:p>
          <a:p>
            <a:r>
              <a:rPr lang="en-US" sz="5400" b="1" u="sng" dirty="0">
                <a:latin typeface="United Sans Rg Bk"/>
              </a:rPr>
              <a:t>#</a:t>
            </a:r>
            <a:r>
              <a:rPr lang="en-US" sz="5400" b="1" u="sng" dirty="0" err="1">
                <a:latin typeface="United Sans Rg Bk"/>
              </a:rPr>
              <a:t>WorkToWin</a:t>
            </a:r>
            <a:endParaRPr lang="en-US" sz="5400" b="1" u="sng" dirty="0">
              <a:latin typeface="United Sans Rg Bk"/>
            </a:endParaRPr>
          </a:p>
        </p:txBody>
      </p:sp>
    </p:spTree>
    <p:extLst>
      <p:ext uri="{BB962C8B-B14F-4D97-AF65-F5344CB8AC3E}">
        <p14:creationId xmlns:p14="http://schemas.microsoft.com/office/powerpoint/2010/main" val="395487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5"/>
            <a:ext cx="12079458" cy="6400800"/>
          </a:xfrm>
        </p:spPr>
        <p:txBody>
          <a:bodyPr>
            <a:normAutofit/>
          </a:bodyPr>
          <a:lstStyle/>
          <a:p>
            <a:r>
              <a:rPr lang="en-US" sz="4000" b="1" u="sng" dirty="0"/>
              <a:t>Creekside Football Foundations</a:t>
            </a:r>
          </a:p>
          <a:p>
            <a:r>
              <a:rPr lang="en-US" sz="7100" b="1" i="1" u="sng" dirty="0">
                <a:latin typeface="United Sans Rg Bk"/>
              </a:rPr>
              <a:t>TOUGHNESS</a:t>
            </a:r>
            <a:r>
              <a:rPr lang="en-US" sz="7100" b="1" i="1" u="sng" dirty="0"/>
              <a:t> </a:t>
            </a:r>
          </a:p>
          <a:p>
            <a:r>
              <a:rPr lang="en-US" sz="7100" b="1" i="1" u="sng" dirty="0">
                <a:latin typeface="United Sans Rg Bk"/>
              </a:rPr>
              <a:t>ATTITUDE</a:t>
            </a:r>
          </a:p>
          <a:p>
            <a:r>
              <a:rPr lang="en-US" sz="7100" b="1" i="1" u="sng" dirty="0">
                <a:latin typeface="United Sans Rg Bk"/>
              </a:rPr>
              <a:t>WORK ETHIC</a:t>
            </a:r>
          </a:p>
          <a:p>
            <a:r>
              <a:rPr lang="en-US" sz="7100" b="1" i="1" u="sng" dirty="0">
                <a:latin typeface="United Sans Rg Bk"/>
              </a:rPr>
              <a:t>CARING </a:t>
            </a:r>
          </a:p>
          <a:p>
            <a:r>
              <a:rPr lang="en-US" sz="7100" b="1" i="1" u="sng" dirty="0">
                <a:latin typeface="United Sans Rg Bk"/>
              </a:rPr>
              <a:t>COMMITMENT</a:t>
            </a:r>
          </a:p>
          <a:p>
            <a:endParaRPr lang="en-US" sz="6600" b="1" i="1" u="sng" dirty="0">
              <a:latin typeface="United Sans Rg Bk"/>
            </a:endParaRPr>
          </a:p>
          <a:p>
            <a:endParaRPr lang="en-US" sz="8000" b="1" i="1" u="sng" dirty="0"/>
          </a:p>
        </p:txBody>
      </p:sp>
    </p:spTree>
    <p:extLst>
      <p:ext uri="{BB962C8B-B14F-4D97-AF65-F5344CB8AC3E}">
        <p14:creationId xmlns:p14="http://schemas.microsoft.com/office/powerpoint/2010/main" val="140993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5600" b="1" i="1" u="sng" dirty="0">
                <a:latin typeface="United Sans Rg Bk"/>
              </a:rPr>
              <a:t>Our Process… Where We Start </a:t>
            </a:r>
          </a:p>
          <a:p>
            <a:endParaRPr lang="en-US" sz="2200" dirty="0">
              <a:latin typeface="United Sans Rg Bk"/>
            </a:endParaRPr>
          </a:p>
        </p:txBody>
      </p:sp>
      <p:sp>
        <p:nvSpPr>
          <p:cNvPr id="5" name="Rectangle 4"/>
          <p:cNvSpPr/>
          <p:nvPr/>
        </p:nvSpPr>
        <p:spPr>
          <a:xfrm>
            <a:off x="84406" y="1066959"/>
            <a:ext cx="12135729" cy="4939814"/>
          </a:xfrm>
          <a:prstGeom prst="rect">
            <a:avLst/>
          </a:prstGeom>
        </p:spPr>
        <p:txBody>
          <a:bodyPr wrap="square">
            <a:spAutoFit/>
          </a:bodyPr>
          <a:lstStyle/>
          <a:p>
            <a:pPr marL="800100" lvl="2" indent="-342900">
              <a:spcBef>
                <a:spcPts val="1000"/>
              </a:spcBef>
              <a:buFont typeface="Wingdings" panose="05000000000000000000" pitchFamily="2" charset="2"/>
              <a:buChar char="Ø"/>
            </a:pPr>
            <a:r>
              <a:rPr lang="en-US" sz="2400" b="1" i="1" dirty="0">
                <a:latin typeface="United Sans Rg Bk"/>
              </a:rPr>
              <a:t>We are very deliberate with our incoming freshman each Summer</a:t>
            </a:r>
          </a:p>
          <a:p>
            <a:pPr marL="800100" lvl="2" indent="-342900">
              <a:spcBef>
                <a:spcPts val="1000"/>
              </a:spcBef>
              <a:buFont typeface="Wingdings" panose="05000000000000000000" pitchFamily="2" charset="2"/>
              <a:buChar char="Ø"/>
            </a:pPr>
            <a:endParaRPr lang="en-US" sz="2400" b="1" i="1" dirty="0">
              <a:latin typeface="United Sans Rg Bk"/>
            </a:endParaRPr>
          </a:p>
          <a:p>
            <a:pPr marL="800100" lvl="2" indent="-342900">
              <a:spcBef>
                <a:spcPts val="1000"/>
              </a:spcBef>
              <a:buFont typeface="Wingdings" panose="05000000000000000000" pitchFamily="2" charset="2"/>
              <a:buChar char="Ø"/>
            </a:pPr>
            <a:r>
              <a:rPr lang="en-US" sz="2400" b="1" i="1" dirty="0">
                <a:latin typeface="United Sans Rg Bk"/>
              </a:rPr>
              <a:t>Summer Daily Time Breakdown 8:00 to 11:00am</a:t>
            </a:r>
          </a:p>
          <a:p>
            <a:pPr marL="1257300" lvl="3" indent="-342900">
              <a:spcBef>
                <a:spcPts val="1000"/>
              </a:spcBef>
              <a:buFont typeface="Wingdings" panose="05000000000000000000" pitchFamily="2" charset="2"/>
              <a:buChar char="Ø"/>
            </a:pPr>
            <a:r>
              <a:rPr lang="en-US" sz="2400" b="1" i="1" dirty="0">
                <a:latin typeface="United Sans Rg Bk"/>
              </a:rPr>
              <a:t>20 Min – Culture Class</a:t>
            </a:r>
          </a:p>
          <a:p>
            <a:pPr marL="1257300" lvl="3" indent="-342900">
              <a:spcBef>
                <a:spcPts val="1000"/>
              </a:spcBef>
              <a:buFont typeface="Wingdings" panose="05000000000000000000" pitchFamily="2" charset="2"/>
              <a:buChar char="Ø"/>
            </a:pPr>
            <a:r>
              <a:rPr lang="en-US" sz="2400" b="1" i="1" dirty="0">
                <a:latin typeface="United Sans Rg Bk"/>
              </a:rPr>
              <a:t>5 Min – Warm Up </a:t>
            </a:r>
          </a:p>
          <a:p>
            <a:pPr marL="1257300" lvl="3" indent="-342900">
              <a:spcBef>
                <a:spcPts val="1000"/>
              </a:spcBef>
              <a:buFont typeface="Wingdings" panose="05000000000000000000" pitchFamily="2" charset="2"/>
              <a:buChar char="Ø"/>
            </a:pPr>
            <a:r>
              <a:rPr lang="en-US" sz="2400" b="1" i="1" dirty="0">
                <a:latin typeface="United Sans Rg Bk"/>
              </a:rPr>
              <a:t>35 Min – Speed &amp; Agility Training  </a:t>
            </a:r>
          </a:p>
          <a:p>
            <a:pPr marL="1257300" lvl="3" indent="-342900">
              <a:spcBef>
                <a:spcPts val="1000"/>
              </a:spcBef>
              <a:buFont typeface="Wingdings" panose="05000000000000000000" pitchFamily="2" charset="2"/>
              <a:buChar char="Ø"/>
            </a:pPr>
            <a:r>
              <a:rPr lang="en-US" sz="2400" b="1" i="1" dirty="0">
                <a:latin typeface="United Sans Rg Bk"/>
              </a:rPr>
              <a:t>10 Min Break </a:t>
            </a:r>
          </a:p>
          <a:p>
            <a:pPr marL="1257300" lvl="3" indent="-342900">
              <a:spcBef>
                <a:spcPts val="1000"/>
              </a:spcBef>
              <a:buFont typeface="Wingdings" panose="05000000000000000000" pitchFamily="2" charset="2"/>
              <a:buChar char="Ø"/>
            </a:pPr>
            <a:r>
              <a:rPr lang="en-US" sz="2400" b="1" i="1" dirty="0">
                <a:latin typeface="United Sans Rg Bk"/>
              </a:rPr>
              <a:t>50 Min Lift </a:t>
            </a:r>
          </a:p>
          <a:p>
            <a:pPr marL="1257300" lvl="3" indent="-342900">
              <a:spcBef>
                <a:spcPts val="1000"/>
              </a:spcBef>
              <a:buFont typeface="Wingdings" panose="05000000000000000000" pitchFamily="2" charset="2"/>
              <a:buChar char="Ø"/>
            </a:pPr>
            <a:r>
              <a:rPr lang="en-US" sz="2400" b="1" i="1" dirty="0">
                <a:latin typeface="United Sans Rg Bk"/>
              </a:rPr>
              <a:t>10 Min Break </a:t>
            </a:r>
          </a:p>
          <a:p>
            <a:pPr marL="1257300" lvl="3" indent="-342900">
              <a:spcBef>
                <a:spcPts val="1000"/>
              </a:spcBef>
              <a:buFont typeface="Wingdings" panose="05000000000000000000" pitchFamily="2" charset="2"/>
              <a:buChar char="Ø"/>
            </a:pPr>
            <a:r>
              <a:rPr lang="en-US" sz="2400" b="1" i="1" dirty="0">
                <a:latin typeface="United Sans Rg Bk"/>
              </a:rPr>
              <a:t>50 Min – Football (Fundamentals, Skills, Scheme) </a:t>
            </a:r>
          </a:p>
        </p:txBody>
      </p:sp>
    </p:spTree>
    <p:extLst>
      <p:ext uri="{BB962C8B-B14F-4D97-AF65-F5344CB8AC3E}">
        <p14:creationId xmlns:p14="http://schemas.microsoft.com/office/powerpoint/2010/main" val="375787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5600" b="1" i="1" u="sng" dirty="0">
                <a:latin typeface="United Sans Rg Bk"/>
              </a:rPr>
              <a:t>Our Process… Where We Start </a:t>
            </a:r>
          </a:p>
          <a:p>
            <a:endParaRPr lang="en-US" sz="2200" dirty="0">
              <a:latin typeface="United Sans Rg Bk"/>
            </a:endParaRPr>
          </a:p>
        </p:txBody>
      </p:sp>
      <p:sp>
        <p:nvSpPr>
          <p:cNvPr id="5" name="Rectangle 4"/>
          <p:cNvSpPr/>
          <p:nvPr/>
        </p:nvSpPr>
        <p:spPr>
          <a:xfrm>
            <a:off x="84406" y="1066959"/>
            <a:ext cx="12135729" cy="5406608"/>
          </a:xfrm>
          <a:prstGeom prst="rect">
            <a:avLst/>
          </a:prstGeom>
        </p:spPr>
        <p:txBody>
          <a:bodyPr wrap="square">
            <a:spAutoFit/>
          </a:bodyPr>
          <a:lstStyle/>
          <a:p>
            <a:pPr marL="800100" lvl="2" indent="-342900">
              <a:spcBef>
                <a:spcPts val="1000"/>
              </a:spcBef>
              <a:buFont typeface="Wingdings" panose="05000000000000000000" pitchFamily="2" charset="2"/>
              <a:buChar char="Ø"/>
            </a:pPr>
            <a:r>
              <a:rPr lang="en-US" sz="2400" b="1" dirty="0">
                <a:latin typeface="United Sans Rg Bk"/>
              </a:rPr>
              <a:t>In June we will want to accomplish 2 things in the weight room</a:t>
            </a:r>
          </a:p>
          <a:p>
            <a:pPr marL="1257300" lvl="3" indent="-342900">
              <a:spcBef>
                <a:spcPts val="1000"/>
              </a:spcBef>
              <a:buFont typeface="Wingdings" panose="05000000000000000000" pitchFamily="2" charset="2"/>
              <a:buChar char="Ø"/>
            </a:pPr>
            <a:r>
              <a:rPr lang="en-US" sz="2400" b="1" dirty="0">
                <a:latin typeface="United Sans Rg Bk"/>
              </a:rPr>
              <a:t>Teach our basic lifts including the Power Clean Progression</a:t>
            </a:r>
          </a:p>
          <a:p>
            <a:pPr marL="1257300" lvl="3" indent="-342900">
              <a:spcBef>
                <a:spcPts val="1000"/>
              </a:spcBef>
              <a:buFont typeface="Wingdings" panose="05000000000000000000" pitchFamily="2" charset="2"/>
              <a:buChar char="Ø"/>
            </a:pPr>
            <a:r>
              <a:rPr lang="en-US" sz="2400" b="1" dirty="0">
                <a:latin typeface="United Sans Rg Bk"/>
              </a:rPr>
              <a:t>Develop each athlete through some GPP (General Physical Preparedness) by developing correct movement patterns and some body strength. </a:t>
            </a:r>
          </a:p>
          <a:p>
            <a:pPr marL="800100" lvl="2" indent="-342900">
              <a:spcBef>
                <a:spcPts val="1000"/>
              </a:spcBef>
              <a:buFont typeface="Wingdings" panose="05000000000000000000" pitchFamily="2" charset="2"/>
              <a:buChar char="Ø"/>
            </a:pPr>
            <a:r>
              <a:rPr lang="en-US" sz="2400" b="1" dirty="0">
                <a:latin typeface="United Sans Rg Bk"/>
              </a:rPr>
              <a:t>In July we will begin to load the bar with minimal weight. At this time we will begin to modify lifts for those individuals who require additional time/GPP. </a:t>
            </a:r>
          </a:p>
          <a:p>
            <a:pPr marL="800100" lvl="2" indent="-342900">
              <a:spcBef>
                <a:spcPts val="1000"/>
              </a:spcBef>
              <a:buFont typeface="Wingdings" panose="05000000000000000000" pitchFamily="2" charset="2"/>
              <a:buChar char="Ø"/>
            </a:pPr>
            <a:r>
              <a:rPr lang="en-US" sz="2400" b="1" dirty="0">
                <a:latin typeface="United Sans Rg Bk"/>
              </a:rPr>
              <a:t>Our goal is to Max out on Bench, Squat, Clean in the last week of Summer Conditioning so that our Athletes have a starting point when school begins.</a:t>
            </a:r>
          </a:p>
          <a:p>
            <a:pPr marL="800100" lvl="1" indent="-342900">
              <a:buFont typeface="Wingdings" panose="05000000000000000000" pitchFamily="2" charset="2"/>
              <a:buChar char="Ø"/>
            </a:pPr>
            <a:r>
              <a:rPr lang="en-US" sz="2400" dirty="0">
                <a:latin typeface="United Sans Rg Bk"/>
              </a:rPr>
              <a:t>Yearly Calendar… Is always available at </a:t>
            </a:r>
            <a:r>
              <a:rPr lang="en-US" sz="2400" dirty="0">
                <a:latin typeface="United Sans Rg Bk"/>
                <a:hlinkClick r:id="rId3"/>
              </a:rPr>
              <a:t>www.CreeksideFootball.com/Calendar</a:t>
            </a:r>
            <a:r>
              <a:rPr lang="en-US" sz="2400" dirty="0">
                <a:latin typeface="United Sans Rg Bk"/>
              </a:rPr>
              <a:t>  </a:t>
            </a:r>
          </a:p>
          <a:p>
            <a:pPr marL="1257300" lvl="2" indent="-342900">
              <a:buFont typeface="Wingdings" panose="05000000000000000000" pitchFamily="2" charset="2"/>
              <a:buChar char="Ø"/>
            </a:pPr>
            <a:r>
              <a:rPr lang="en-US" sz="2400" dirty="0">
                <a:latin typeface="United Sans Rg Bk"/>
              </a:rPr>
              <a:t>Week of July 4</a:t>
            </a:r>
            <a:r>
              <a:rPr lang="en-US" sz="2400" baseline="30000" dirty="0">
                <a:latin typeface="United Sans Rg Bk"/>
              </a:rPr>
              <a:t>th</a:t>
            </a:r>
            <a:r>
              <a:rPr lang="en-US" sz="2400" dirty="0">
                <a:latin typeface="United Sans Rg Bk"/>
              </a:rPr>
              <a:t> is off. </a:t>
            </a:r>
          </a:p>
        </p:txBody>
      </p:sp>
    </p:spTree>
    <p:extLst>
      <p:ext uri="{BB962C8B-B14F-4D97-AF65-F5344CB8AC3E}">
        <p14:creationId xmlns:p14="http://schemas.microsoft.com/office/powerpoint/2010/main" val="73679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5600" b="1" i="1" u="sng" dirty="0">
                <a:latin typeface="United Sans Rg Bk"/>
              </a:rPr>
              <a:t>Our Process… In Season </a:t>
            </a:r>
          </a:p>
          <a:p>
            <a:endParaRPr lang="en-US" sz="2200" dirty="0">
              <a:latin typeface="United Sans Rg Bk"/>
            </a:endParaRPr>
          </a:p>
        </p:txBody>
      </p:sp>
      <p:sp>
        <p:nvSpPr>
          <p:cNvPr id="5" name="Rectangle 4"/>
          <p:cNvSpPr/>
          <p:nvPr/>
        </p:nvSpPr>
        <p:spPr>
          <a:xfrm>
            <a:off x="84406" y="1066959"/>
            <a:ext cx="12135729" cy="5581015"/>
          </a:xfrm>
          <a:prstGeom prst="rect">
            <a:avLst/>
          </a:prstGeom>
        </p:spPr>
        <p:txBody>
          <a:bodyPr wrap="square">
            <a:spAutoFit/>
          </a:bodyPr>
          <a:lstStyle/>
          <a:p>
            <a:pPr marL="342900" lvl="1" indent="-342900">
              <a:spcBef>
                <a:spcPts val="1000"/>
              </a:spcBef>
              <a:buFont typeface="Wingdings" panose="05000000000000000000" pitchFamily="2" charset="2"/>
              <a:buChar char="Ø"/>
            </a:pPr>
            <a:r>
              <a:rPr lang="en-US" sz="2400" b="1" i="1" u="sng" dirty="0">
                <a:latin typeface="United Sans Rg Bk"/>
              </a:rPr>
              <a:t>Class Schedule for next year</a:t>
            </a:r>
          </a:p>
          <a:p>
            <a:pPr marL="800100" lvl="2" indent="-342900">
              <a:spcBef>
                <a:spcPts val="1000"/>
              </a:spcBef>
              <a:buFont typeface="Wingdings" panose="05000000000000000000" pitchFamily="2" charset="2"/>
              <a:buChar char="Ø"/>
            </a:pPr>
            <a:r>
              <a:rPr lang="en-US" sz="2200" dirty="0">
                <a:latin typeface="United Sans Rg Bk"/>
              </a:rPr>
              <a:t>Weights Classes will be 1</a:t>
            </a:r>
            <a:r>
              <a:rPr lang="en-US" sz="2200" baseline="30000" dirty="0">
                <a:latin typeface="United Sans Rg Bk"/>
              </a:rPr>
              <a:t>st</a:t>
            </a:r>
            <a:r>
              <a:rPr lang="en-US" sz="2200" dirty="0">
                <a:latin typeface="United Sans Rg Bk"/>
              </a:rPr>
              <a:t> Period &amp; 7</a:t>
            </a:r>
            <a:r>
              <a:rPr lang="en-US" sz="2200" baseline="30000" dirty="0">
                <a:latin typeface="United Sans Rg Bk"/>
              </a:rPr>
              <a:t>th</a:t>
            </a:r>
            <a:r>
              <a:rPr lang="en-US" sz="2200" dirty="0">
                <a:latin typeface="United Sans Rg Bk"/>
              </a:rPr>
              <a:t> Period.</a:t>
            </a:r>
          </a:p>
          <a:p>
            <a:pPr marL="800100" lvl="2" indent="-342900">
              <a:spcBef>
                <a:spcPts val="1000"/>
              </a:spcBef>
              <a:buFont typeface="Wingdings" panose="05000000000000000000" pitchFamily="2" charset="2"/>
              <a:buChar char="Ø"/>
            </a:pPr>
            <a:r>
              <a:rPr lang="en-US" sz="2200" dirty="0">
                <a:latin typeface="United Sans Rg Bk"/>
              </a:rPr>
              <a:t>Our Admin works with us to get all the kids in the classes together. This allows us to build a team year round. If there is any conflicts in your sons schedule, I will discuss it with them directly in the summer before a decision is made. Generally all 9</a:t>
            </a:r>
            <a:r>
              <a:rPr lang="en-US" sz="2200" baseline="30000" dirty="0">
                <a:latin typeface="United Sans Rg Bk"/>
              </a:rPr>
              <a:t>th</a:t>
            </a:r>
            <a:r>
              <a:rPr lang="en-US" sz="2200" dirty="0">
                <a:latin typeface="United Sans Rg Bk"/>
              </a:rPr>
              <a:t> Graders have been in our class and in a HOPE Class. You can choose to take HOPE online if there is a potential issue. </a:t>
            </a:r>
          </a:p>
          <a:p>
            <a:pPr marL="342900" lvl="1" indent="-342900">
              <a:spcBef>
                <a:spcPts val="1000"/>
              </a:spcBef>
              <a:buFont typeface="Wingdings" panose="05000000000000000000" pitchFamily="2" charset="2"/>
              <a:buChar char="Ø"/>
            </a:pPr>
            <a:r>
              <a:rPr lang="en-US" sz="2400" b="1" i="1" u="sng" dirty="0">
                <a:latin typeface="United Sans Rg Bk"/>
              </a:rPr>
              <a:t>Weekly Schedule for next year:</a:t>
            </a:r>
            <a:r>
              <a:rPr lang="en-US" sz="2400" b="1" i="1" dirty="0">
                <a:latin typeface="United Sans Rg Bk"/>
              </a:rPr>
              <a:t> Pick up is 15 min after the end of Practice</a:t>
            </a:r>
            <a:endParaRPr lang="en-US" sz="2400" b="1" i="1" u="sng" dirty="0">
              <a:latin typeface="United Sans Rg Bk"/>
            </a:endParaRPr>
          </a:p>
          <a:p>
            <a:pPr marL="800100" lvl="2" indent="-342900">
              <a:spcBef>
                <a:spcPts val="1000"/>
              </a:spcBef>
              <a:buFont typeface="Wingdings" panose="05000000000000000000" pitchFamily="2" charset="2"/>
              <a:buChar char="Ø"/>
            </a:pPr>
            <a:r>
              <a:rPr lang="en-US" sz="2200" dirty="0">
                <a:latin typeface="United Sans Rg Bk"/>
              </a:rPr>
              <a:t>Monday &amp; Tuesday Practice Ends at 6:30</a:t>
            </a:r>
          </a:p>
          <a:p>
            <a:pPr marL="800100" lvl="2" indent="-342900">
              <a:spcBef>
                <a:spcPts val="1000"/>
              </a:spcBef>
              <a:buFont typeface="Wingdings" panose="05000000000000000000" pitchFamily="2" charset="2"/>
              <a:buChar char="Ø"/>
            </a:pPr>
            <a:r>
              <a:rPr lang="en-US" sz="2200" dirty="0">
                <a:latin typeface="United Sans Rg Bk"/>
              </a:rPr>
              <a:t>Wednesday Practice Ends at 5:30 </a:t>
            </a:r>
          </a:p>
          <a:p>
            <a:pPr marL="800100" lvl="2" indent="-342900">
              <a:spcBef>
                <a:spcPts val="1000"/>
              </a:spcBef>
              <a:buFont typeface="Wingdings" panose="05000000000000000000" pitchFamily="2" charset="2"/>
              <a:buChar char="Ø"/>
            </a:pPr>
            <a:r>
              <a:rPr lang="en-US" sz="2200" dirty="0">
                <a:latin typeface="United Sans Rg Bk"/>
              </a:rPr>
              <a:t>Thursday JV Game Day – Varsity practice ends at 5:30  </a:t>
            </a:r>
          </a:p>
          <a:p>
            <a:pPr marL="800100" lvl="2" indent="-342900">
              <a:spcBef>
                <a:spcPts val="1000"/>
              </a:spcBef>
              <a:buFont typeface="Wingdings" panose="05000000000000000000" pitchFamily="2" charset="2"/>
              <a:buChar char="Ø"/>
            </a:pPr>
            <a:r>
              <a:rPr lang="en-US" sz="2200" dirty="0">
                <a:latin typeface="United Sans Rg Bk"/>
              </a:rPr>
              <a:t>Friday Varsity Games – JV get in free – No Practice </a:t>
            </a:r>
          </a:p>
          <a:p>
            <a:pPr marL="800100" lvl="2" indent="-342900">
              <a:spcBef>
                <a:spcPts val="1000"/>
              </a:spcBef>
              <a:buFont typeface="Wingdings" panose="05000000000000000000" pitchFamily="2" charset="2"/>
              <a:buChar char="Ø"/>
            </a:pPr>
            <a:r>
              <a:rPr lang="en-US" sz="2200" dirty="0">
                <a:latin typeface="United Sans Rg Bk"/>
              </a:rPr>
              <a:t>Each week the schedule might change but we will communicate those changes. </a:t>
            </a:r>
          </a:p>
        </p:txBody>
      </p:sp>
    </p:spTree>
    <p:extLst>
      <p:ext uri="{BB962C8B-B14F-4D97-AF65-F5344CB8AC3E}">
        <p14:creationId xmlns:p14="http://schemas.microsoft.com/office/powerpoint/2010/main" val="205763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5600" b="1" i="1" u="sng" dirty="0">
                <a:latin typeface="United Sans Rg Bk"/>
              </a:rPr>
              <a:t>Our Process the Offseason </a:t>
            </a:r>
          </a:p>
          <a:p>
            <a:endParaRPr lang="en-US" sz="2200" dirty="0">
              <a:latin typeface="United Sans Rg Bk"/>
            </a:endParaRPr>
          </a:p>
        </p:txBody>
      </p:sp>
      <p:sp>
        <p:nvSpPr>
          <p:cNvPr id="5" name="Rectangle 4"/>
          <p:cNvSpPr/>
          <p:nvPr/>
        </p:nvSpPr>
        <p:spPr>
          <a:xfrm>
            <a:off x="84406" y="1066959"/>
            <a:ext cx="12135729" cy="5550237"/>
          </a:xfrm>
          <a:prstGeom prst="rect">
            <a:avLst/>
          </a:prstGeom>
        </p:spPr>
        <p:txBody>
          <a:bodyPr wrap="square">
            <a:spAutoFit/>
          </a:bodyPr>
          <a:lstStyle/>
          <a:p>
            <a:pPr marL="800100" lvl="2" indent="-342900">
              <a:spcBef>
                <a:spcPts val="1000"/>
              </a:spcBef>
              <a:buFont typeface="Wingdings" panose="05000000000000000000" pitchFamily="2" charset="2"/>
              <a:buChar char="Ø"/>
            </a:pPr>
            <a:r>
              <a:rPr lang="en-US" sz="2400" b="1" i="1" u="sng" dirty="0">
                <a:latin typeface="United Sans Rg Bk"/>
              </a:rPr>
              <a:t>1</a:t>
            </a:r>
            <a:r>
              <a:rPr lang="en-US" sz="2400" b="1" i="1" u="sng" baseline="30000" dirty="0">
                <a:latin typeface="United Sans Rg Bk"/>
              </a:rPr>
              <a:t>st</a:t>
            </a:r>
            <a:r>
              <a:rPr lang="en-US" sz="2400" b="1" i="1" u="sng" dirty="0">
                <a:latin typeface="United Sans Rg Bk"/>
              </a:rPr>
              <a:t> Quarter: December/January/February</a:t>
            </a:r>
          </a:p>
          <a:p>
            <a:pPr marL="1257300" lvl="3" indent="-342900">
              <a:spcBef>
                <a:spcPts val="1000"/>
              </a:spcBef>
              <a:buFont typeface="Wingdings" panose="05000000000000000000" pitchFamily="2" charset="2"/>
              <a:buChar char="Ø"/>
            </a:pPr>
            <a:r>
              <a:rPr lang="en-US" sz="2400" dirty="0">
                <a:latin typeface="United Sans Rg Bk"/>
              </a:rPr>
              <a:t>Focus is Strength &amp; Mass Gain – Lift 4 Days –  1 Day of Yoga/Flexibility</a:t>
            </a:r>
          </a:p>
          <a:p>
            <a:pPr marL="800100" lvl="2" indent="-342900">
              <a:spcBef>
                <a:spcPts val="1000"/>
              </a:spcBef>
              <a:buFont typeface="Wingdings" panose="05000000000000000000" pitchFamily="2" charset="2"/>
              <a:buChar char="Ø"/>
            </a:pPr>
            <a:r>
              <a:rPr lang="en-US" sz="2400" b="1" i="1" u="sng" dirty="0">
                <a:latin typeface="United Sans Rg Bk"/>
              </a:rPr>
              <a:t>2</a:t>
            </a:r>
            <a:r>
              <a:rPr lang="en-US" sz="2400" b="1" i="1" u="sng" baseline="30000" dirty="0">
                <a:latin typeface="United Sans Rg Bk"/>
              </a:rPr>
              <a:t>nd</a:t>
            </a:r>
            <a:r>
              <a:rPr lang="en-US" sz="2400" b="1" i="1" u="sng" dirty="0">
                <a:latin typeface="United Sans Rg Bk"/>
              </a:rPr>
              <a:t> Quarter: March/April </a:t>
            </a:r>
          </a:p>
          <a:p>
            <a:pPr marL="1257300" lvl="3" indent="-342900">
              <a:spcBef>
                <a:spcPts val="1000"/>
              </a:spcBef>
              <a:buFont typeface="Wingdings" panose="05000000000000000000" pitchFamily="2" charset="2"/>
              <a:buChar char="Ø"/>
            </a:pPr>
            <a:r>
              <a:rPr lang="en-US" sz="2400" dirty="0">
                <a:latin typeface="United Sans Rg Bk"/>
              </a:rPr>
              <a:t>Focus is Power w/ Speed &amp; Agility – Lift 3 Days – 2 Days of Speed/Agility</a:t>
            </a:r>
          </a:p>
          <a:p>
            <a:pPr marL="800100" lvl="2" indent="-342900">
              <a:spcBef>
                <a:spcPts val="1000"/>
              </a:spcBef>
              <a:buFont typeface="Wingdings" panose="05000000000000000000" pitchFamily="2" charset="2"/>
              <a:buChar char="Ø"/>
            </a:pPr>
            <a:r>
              <a:rPr lang="en-US" sz="2400" b="1" i="1" u="sng" dirty="0">
                <a:latin typeface="United Sans Rg Bk"/>
              </a:rPr>
              <a:t>3</a:t>
            </a:r>
            <a:r>
              <a:rPr lang="en-US" sz="2400" b="1" i="1" u="sng" baseline="30000" dirty="0">
                <a:latin typeface="United Sans Rg Bk"/>
              </a:rPr>
              <a:t>rd</a:t>
            </a:r>
            <a:r>
              <a:rPr lang="en-US" sz="2400" b="1" i="1" u="sng" dirty="0">
                <a:latin typeface="United Sans Rg Bk"/>
              </a:rPr>
              <a:t> Quarter: May (Spring Football)</a:t>
            </a:r>
          </a:p>
          <a:p>
            <a:pPr marL="1257300" lvl="3" indent="-342900">
              <a:spcBef>
                <a:spcPts val="1000"/>
              </a:spcBef>
              <a:buFont typeface="Wingdings" panose="05000000000000000000" pitchFamily="2" charset="2"/>
              <a:buChar char="Ø"/>
            </a:pPr>
            <a:r>
              <a:rPr lang="en-US" sz="2400" dirty="0">
                <a:latin typeface="United Sans Rg Bk"/>
              </a:rPr>
              <a:t>20 very physical practices with in-season strength training  + Spring Game. </a:t>
            </a:r>
          </a:p>
          <a:p>
            <a:pPr marL="800100" lvl="2" indent="-342900">
              <a:spcBef>
                <a:spcPts val="1000"/>
              </a:spcBef>
              <a:buFont typeface="Wingdings" panose="05000000000000000000" pitchFamily="2" charset="2"/>
              <a:buChar char="Ø"/>
            </a:pPr>
            <a:r>
              <a:rPr lang="en-US" sz="2400" b="1" i="1" u="sng" dirty="0">
                <a:latin typeface="United Sans Rg Bk"/>
              </a:rPr>
              <a:t>4</a:t>
            </a:r>
            <a:r>
              <a:rPr lang="en-US" sz="2400" b="1" i="1" u="sng" baseline="30000" dirty="0">
                <a:latin typeface="United Sans Rg Bk"/>
              </a:rPr>
              <a:t>th</a:t>
            </a:r>
            <a:r>
              <a:rPr lang="en-US" sz="2400" b="1" i="1" u="sng" dirty="0">
                <a:latin typeface="United Sans Rg Bk"/>
              </a:rPr>
              <a:t> Quarter: June/July (Summer)</a:t>
            </a:r>
          </a:p>
          <a:p>
            <a:pPr marL="1257300" lvl="3" indent="-342900">
              <a:spcBef>
                <a:spcPts val="1000"/>
              </a:spcBef>
              <a:buFont typeface="Wingdings" panose="05000000000000000000" pitchFamily="2" charset="2"/>
              <a:buChar char="Ø"/>
            </a:pPr>
            <a:r>
              <a:rPr lang="en-US" sz="2400" dirty="0">
                <a:latin typeface="United Sans Rg Bk"/>
              </a:rPr>
              <a:t>Preparing the team for the season – 4 Days a week of Strength, Speed and Agility, Conditioning and Football Fundaments/Skills and Scheme </a:t>
            </a:r>
          </a:p>
          <a:p>
            <a:pPr marL="800100" lvl="2" indent="-342900">
              <a:spcBef>
                <a:spcPts val="1000"/>
              </a:spcBef>
              <a:buFont typeface="Wingdings" panose="05000000000000000000" pitchFamily="2" charset="2"/>
              <a:buChar char="Ø"/>
            </a:pPr>
            <a:r>
              <a:rPr lang="en-US" sz="2400" b="1" i="1" u="sng" dirty="0">
                <a:latin typeface="United Sans Rg Bk"/>
              </a:rPr>
              <a:t>In Season:</a:t>
            </a:r>
            <a:r>
              <a:rPr lang="en-US" sz="2400" i="1" dirty="0">
                <a:latin typeface="United Sans Rg Bk"/>
              </a:rPr>
              <a:t> </a:t>
            </a:r>
            <a:r>
              <a:rPr lang="en-US" sz="2400" dirty="0">
                <a:latin typeface="United Sans Rg Bk"/>
              </a:rPr>
              <a:t>Used to maintain strength, works within our weekly practice schedule</a:t>
            </a:r>
            <a:r>
              <a:rPr lang="en-US" sz="2400" i="1" dirty="0">
                <a:latin typeface="United Sans Rg Bk"/>
              </a:rPr>
              <a:t>.</a:t>
            </a:r>
            <a:endParaRPr lang="en-US" sz="2400" b="1" i="1" dirty="0">
              <a:latin typeface="United Sans Rg Bk"/>
            </a:endParaRPr>
          </a:p>
        </p:txBody>
      </p:sp>
    </p:spTree>
    <p:extLst>
      <p:ext uri="{BB962C8B-B14F-4D97-AF65-F5344CB8AC3E}">
        <p14:creationId xmlns:p14="http://schemas.microsoft.com/office/powerpoint/2010/main" val="277841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a:bodyPr>
          <a:lstStyle/>
          <a:p>
            <a:r>
              <a:rPr lang="en-US" sz="8000" b="1" i="1" u="sng" dirty="0">
                <a:latin typeface="United Sans Rg Bk"/>
              </a:rPr>
              <a:t>2021 Where We Are… </a:t>
            </a:r>
          </a:p>
          <a:p>
            <a:endParaRPr lang="en-US" sz="2200" dirty="0">
              <a:latin typeface="United Sans Rg Bk"/>
            </a:endParaRPr>
          </a:p>
        </p:txBody>
      </p:sp>
      <p:graphicFrame>
        <p:nvGraphicFramePr>
          <p:cNvPr id="2" name="Table 1"/>
          <p:cNvGraphicFramePr>
            <a:graphicFrameLocks noGrp="1"/>
          </p:cNvGraphicFramePr>
          <p:nvPr>
            <p:extLst>
              <p:ext uri="{D42A27DB-BD31-4B8C-83A1-F6EECF244321}">
                <p14:modId xmlns:p14="http://schemas.microsoft.com/office/powerpoint/2010/main" val="2003428588"/>
              </p:ext>
            </p:extLst>
          </p:nvPr>
        </p:nvGraphicFramePr>
        <p:xfrm>
          <a:off x="804204" y="1356977"/>
          <a:ext cx="10583592" cy="4166788"/>
        </p:xfrm>
        <a:graphic>
          <a:graphicData uri="http://schemas.openxmlformats.org/drawingml/2006/table">
            <a:tbl>
              <a:tblPr firstRow="1" bandRow="1">
                <a:tableStyleId>{073A0DAA-6AF3-43AB-8588-CEC1D06C72B9}</a:tableStyleId>
              </a:tblPr>
              <a:tblGrid>
                <a:gridCol w="1763932">
                  <a:extLst>
                    <a:ext uri="{9D8B030D-6E8A-4147-A177-3AD203B41FA5}">
                      <a16:colId xmlns:a16="http://schemas.microsoft.com/office/drawing/2014/main" val="2487113126"/>
                    </a:ext>
                  </a:extLst>
                </a:gridCol>
                <a:gridCol w="1763932">
                  <a:extLst>
                    <a:ext uri="{9D8B030D-6E8A-4147-A177-3AD203B41FA5}">
                      <a16:colId xmlns:a16="http://schemas.microsoft.com/office/drawing/2014/main" val="2779981671"/>
                    </a:ext>
                  </a:extLst>
                </a:gridCol>
                <a:gridCol w="1763932">
                  <a:extLst>
                    <a:ext uri="{9D8B030D-6E8A-4147-A177-3AD203B41FA5}">
                      <a16:colId xmlns:a16="http://schemas.microsoft.com/office/drawing/2014/main" val="722168488"/>
                    </a:ext>
                  </a:extLst>
                </a:gridCol>
                <a:gridCol w="1763932">
                  <a:extLst>
                    <a:ext uri="{9D8B030D-6E8A-4147-A177-3AD203B41FA5}">
                      <a16:colId xmlns:a16="http://schemas.microsoft.com/office/drawing/2014/main" val="3594286914"/>
                    </a:ext>
                  </a:extLst>
                </a:gridCol>
                <a:gridCol w="1763932">
                  <a:extLst>
                    <a:ext uri="{9D8B030D-6E8A-4147-A177-3AD203B41FA5}">
                      <a16:colId xmlns:a16="http://schemas.microsoft.com/office/drawing/2014/main" val="3035378387"/>
                    </a:ext>
                  </a:extLst>
                </a:gridCol>
                <a:gridCol w="1763932">
                  <a:extLst>
                    <a:ext uri="{9D8B030D-6E8A-4147-A177-3AD203B41FA5}">
                      <a16:colId xmlns:a16="http://schemas.microsoft.com/office/drawing/2014/main" val="2437783585"/>
                    </a:ext>
                  </a:extLst>
                </a:gridCol>
              </a:tblGrid>
              <a:tr h="794468">
                <a:tc>
                  <a:txBody>
                    <a:bodyPr/>
                    <a:lstStyle/>
                    <a:p>
                      <a:pPr algn="ctr"/>
                      <a:r>
                        <a:rPr lang="en-US" dirty="0"/>
                        <a:t>Year</a:t>
                      </a:r>
                    </a:p>
                  </a:txBody>
                  <a:tcPr anchor="b"/>
                </a:tc>
                <a:tc>
                  <a:txBody>
                    <a:bodyPr/>
                    <a:lstStyle/>
                    <a:p>
                      <a:pPr algn="ctr"/>
                      <a:r>
                        <a:rPr lang="en-US" dirty="0"/>
                        <a:t>Body</a:t>
                      </a:r>
                      <a:r>
                        <a:rPr lang="en-US" baseline="0" dirty="0"/>
                        <a:t> Weight</a:t>
                      </a:r>
                      <a:endParaRPr lang="en-US" dirty="0"/>
                    </a:p>
                  </a:txBody>
                  <a:tcPr anchor="b"/>
                </a:tc>
                <a:tc>
                  <a:txBody>
                    <a:bodyPr/>
                    <a:lstStyle/>
                    <a:p>
                      <a:pPr algn="ctr"/>
                      <a:r>
                        <a:rPr lang="en-US" dirty="0"/>
                        <a:t>Clean Max</a:t>
                      </a:r>
                    </a:p>
                  </a:txBody>
                  <a:tcPr anchor="b"/>
                </a:tc>
                <a:tc>
                  <a:txBody>
                    <a:bodyPr/>
                    <a:lstStyle/>
                    <a:p>
                      <a:pPr algn="ctr"/>
                      <a:r>
                        <a:rPr lang="en-US" dirty="0"/>
                        <a:t>Bench Max</a:t>
                      </a:r>
                    </a:p>
                  </a:txBody>
                  <a:tcPr anchor="b"/>
                </a:tc>
                <a:tc>
                  <a:txBody>
                    <a:bodyPr/>
                    <a:lstStyle/>
                    <a:p>
                      <a:pPr algn="ctr"/>
                      <a:r>
                        <a:rPr lang="en-US" dirty="0"/>
                        <a:t>Squat Max</a:t>
                      </a:r>
                    </a:p>
                  </a:txBody>
                  <a:tcPr anchor="b"/>
                </a:tc>
                <a:tc>
                  <a:txBody>
                    <a:bodyPr/>
                    <a:lstStyle/>
                    <a:p>
                      <a:pPr algn="ctr"/>
                      <a:r>
                        <a:rPr lang="en-US" dirty="0"/>
                        <a:t>Total</a:t>
                      </a:r>
                      <a:r>
                        <a:rPr lang="en-US" baseline="0" dirty="0"/>
                        <a:t> </a:t>
                      </a:r>
                      <a:endParaRPr lang="en-US" dirty="0"/>
                    </a:p>
                  </a:txBody>
                  <a:tcPr anchor="b"/>
                </a:tc>
                <a:extLst>
                  <a:ext uri="{0D108BD9-81ED-4DB2-BD59-A6C34878D82A}">
                    <a16:rowId xmlns:a16="http://schemas.microsoft.com/office/drawing/2014/main" val="2577466088"/>
                  </a:ext>
                </a:extLst>
              </a:tr>
              <a:tr h="517446">
                <a:tc>
                  <a:txBody>
                    <a:bodyPr/>
                    <a:lstStyle/>
                    <a:p>
                      <a:pPr algn="ctr"/>
                      <a:r>
                        <a:rPr lang="en-US" dirty="0"/>
                        <a:t>2018, May</a:t>
                      </a:r>
                    </a:p>
                  </a:txBody>
                  <a:tcPr/>
                </a:tc>
                <a:tc>
                  <a:txBody>
                    <a:bodyPr/>
                    <a:lstStyle/>
                    <a:p>
                      <a:pPr algn="ctr"/>
                      <a:r>
                        <a:rPr lang="en-US" dirty="0"/>
                        <a:t>177</a:t>
                      </a:r>
                    </a:p>
                  </a:txBody>
                  <a:tcPr/>
                </a:tc>
                <a:tc>
                  <a:txBody>
                    <a:bodyPr/>
                    <a:lstStyle/>
                    <a:p>
                      <a:pPr algn="ctr"/>
                      <a:r>
                        <a:rPr lang="en-US" dirty="0"/>
                        <a:t>183.8</a:t>
                      </a:r>
                    </a:p>
                  </a:txBody>
                  <a:tcPr/>
                </a:tc>
                <a:tc>
                  <a:txBody>
                    <a:bodyPr/>
                    <a:lstStyle/>
                    <a:p>
                      <a:pPr algn="ctr"/>
                      <a:r>
                        <a:rPr lang="en-US" dirty="0"/>
                        <a:t>174.6</a:t>
                      </a:r>
                    </a:p>
                  </a:txBody>
                  <a:tcPr/>
                </a:tc>
                <a:tc>
                  <a:txBody>
                    <a:bodyPr/>
                    <a:lstStyle/>
                    <a:p>
                      <a:pPr algn="ctr"/>
                      <a:r>
                        <a:rPr lang="en-US" dirty="0"/>
                        <a:t>266.9</a:t>
                      </a:r>
                    </a:p>
                  </a:txBody>
                  <a:tcPr/>
                </a:tc>
                <a:tc>
                  <a:txBody>
                    <a:bodyPr/>
                    <a:lstStyle/>
                    <a:p>
                      <a:pPr algn="ctr"/>
                      <a:r>
                        <a:rPr lang="en-US" dirty="0"/>
                        <a:t>619.6</a:t>
                      </a:r>
                    </a:p>
                  </a:txBody>
                  <a:tcPr/>
                </a:tc>
                <a:extLst>
                  <a:ext uri="{0D108BD9-81ED-4DB2-BD59-A6C34878D82A}">
                    <a16:rowId xmlns:a16="http://schemas.microsoft.com/office/drawing/2014/main" val="3308672110"/>
                  </a:ext>
                </a:extLst>
              </a:tr>
              <a:tr h="517446">
                <a:tc>
                  <a:txBody>
                    <a:bodyPr/>
                    <a:lstStyle/>
                    <a:p>
                      <a:pPr algn="ctr"/>
                      <a:r>
                        <a:rPr lang="en-US" dirty="0"/>
                        <a:t>2019, February</a:t>
                      </a:r>
                    </a:p>
                  </a:txBody>
                  <a:tcPr/>
                </a:tc>
                <a:tc>
                  <a:txBody>
                    <a:bodyPr/>
                    <a:lstStyle/>
                    <a:p>
                      <a:pPr algn="ctr"/>
                      <a:r>
                        <a:rPr lang="en-US" dirty="0"/>
                        <a:t>188 (+11)</a:t>
                      </a:r>
                    </a:p>
                  </a:txBody>
                  <a:tcPr/>
                </a:tc>
                <a:tc>
                  <a:txBody>
                    <a:bodyPr/>
                    <a:lstStyle/>
                    <a:p>
                      <a:pPr algn="ctr"/>
                      <a:r>
                        <a:rPr lang="en-US" dirty="0"/>
                        <a:t>195.3 (+11.5)</a:t>
                      </a:r>
                    </a:p>
                  </a:txBody>
                  <a:tcPr/>
                </a:tc>
                <a:tc>
                  <a:txBody>
                    <a:bodyPr/>
                    <a:lstStyle/>
                    <a:p>
                      <a:pPr algn="ctr"/>
                      <a:r>
                        <a:rPr lang="en-US" dirty="0"/>
                        <a:t>188.9 (+14.3)</a:t>
                      </a:r>
                    </a:p>
                  </a:txBody>
                  <a:tcPr/>
                </a:tc>
                <a:tc>
                  <a:txBody>
                    <a:bodyPr/>
                    <a:lstStyle/>
                    <a:p>
                      <a:pPr algn="ctr"/>
                      <a:r>
                        <a:rPr lang="en-US" dirty="0"/>
                        <a:t>291.1 (+24.2)</a:t>
                      </a:r>
                    </a:p>
                  </a:txBody>
                  <a:tcPr/>
                </a:tc>
                <a:tc>
                  <a:txBody>
                    <a:bodyPr/>
                    <a:lstStyle/>
                    <a:p>
                      <a:pPr algn="ctr"/>
                      <a:r>
                        <a:rPr lang="en-US" dirty="0"/>
                        <a:t>670.0 (+50.4)</a:t>
                      </a:r>
                    </a:p>
                  </a:txBody>
                  <a:tcPr/>
                </a:tc>
                <a:extLst>
                  <a:ext uri="{0D108BD9-81ED-4DB2-BD59-A6C34878D82A}">
                    <a16:rowId xmlns:a16="http://schemas.microsoft.com/office/drawing/2014/main" val="4126085449"/>
                  </a:ext>
                </a:extLst>
              </a:tr>
              <a:tr h="517446">
                <a:tc>
                  <a:txBody>
                    <a:bodyPr/>
                    <a:lstStyle/>
                    <a:p>
                      <a:pPr algn="ctr"/>
                      <a:r>
                        <a:rPr lang="en-US" dirty="0"/>
                        <a:t>2020,</a:t>
                      </a:r>
                      <a:r>
                        <a:rPr lang="en-US" baseline="0" dirty="0"/>
                        <a:t> February</a:t>
                      </a:r>
                      <a:endParaRPr lang="en-US" dirty="0"/>
                    </a:p>
                  </a:txBody>
                  <a:tcPr/>
                </a:tc>
                <a:tc>
                  <a:txBody>
                    <a:bodyPr/>
                    <a:lstStyle/>
                    <a:p>
                      <a:pPr algn="ctr"/>
                      <a:r>
                        <a:rPr lang="en-US" dirty="0"/>
                        <a:t>184</a:t>
                      </a:r>
                      <a:r>
                        <a:rPr lang="en-US" baseline="0" dirty="0"/>
                        <a:t> (-4)</a:t>
                      </a:r>
                      <a:endParaRPr lang="en-US" dirty="0"/>
                    </a:p>
                  </a:txBody>
                  <a:tcPr/>
                </a:tc>
                <a:tc>
                  <a:txBody>
                    <a:bodyPr/>
                    <a:lstStyle/>
                    <a:p>
                      <a:pPr algn="ctr"/>
                      <a:r>
                        <a:rPr lang="en-US" dirty="0"/>
                        <a:t>200.9</a:t>
                      </a:r>
                      <a:r>
                        <a:rPr lang="en-US" baseline="0" dirty="0"/>
                        <a:t> (+5.6)</a:t>
                      </a:r>
                      <a:endParaRPr lang="en-US" dirty="0"/>
                    </a:p>
                  </a:txBody>
                  <a:tcPr/>
                </a:tc>
                <a:tc>
                  <a:txBody>
                    <a:bodyPr/>
                    <a:lstStyle/>
                    <a:p>
                      <a:pPr algn="ctr"/>
                      <a:r>
                        <a:rPr lang="en-US" dirty="0"/>
                        <a:t>209.4 (+20.5)</a:t>
                      </a:r>
                    </a:p>
                  </a:txBody>
                  <a:tcPr/>
                </a:tc>
                <a:tc>
                  <a:txBody>
                    <a:bodyPr/>
                    <a:lstStyle/>
                    <a:p>
                      <a:pPr algn="ctr"/>
                      <a:r>
                        <a:rPr lang="en-US" dirty="0"/>
                        <a:t>300.4 (+9.3)</a:t>
                      </a:r>
                    </a:p>
                  </a:txBody>
                  <a:tcPr/>
                </a:tc>
                <a:tc>
                  <a:txBody>
                    <a:bodyPr/>
                    <a:lstStyle/>
                    <a:p>
                      <a:pPr algn="ctr"/>
                      <a:r>
                        <a:rPr lang="en-US" dirty="0"/>
                        <a:t>708.6 </a:t>
                      </a:r>
                      <a:r>
                        <a:rPr lang="en-US" baseline="0" dirty="0"/>
                        <a:t>(+38.6)</a:t>
                      </a:r>
                      <a:endParaRPr lang="en-US" dirty="0"/>
                    </a:p>
                  </a:txBody>
                  <a:tcPr/>
                </a:tc>
                <a:extLst>
                  <a:ext uri="{0D108BD9-81ED-4DB2-BD59-A6C34878D82A}">
                    <a16:rowId xmlns:a16="http://schemas.microsoft.com/office/drawing/2014/main" val="4134657011"/>
                  </a:ext>
                </a:extLst>
              </a:tr>
              <a:tr h="785090">
                <a:tc>
                  <a:txBody>
                    <a:bodyPr/>
                    <a:lstStyle/>
                    <a:p>
                      <a:pPr algn="ctr"/>
                      <a:r>
                        <a:rPr lang="en-US" dirty="0">
                          <a:solidFill>
                            <a:schemeClr val="bg1"/>
                          </a:solidFill>
                        </a:rPr>
                        <a:t>7</a:t>
                      </a:r>
                      <a:r>
                        <a:rPr lang="en-US" baseline="30000" dirty="0">
                          <a:solidFill>
                            <a:schemeClr val="bg1"/>
                          </a:solidFill>
                        </a:rPr>
                        <a:t>th</a:t>
                      </a:r>
                      <a:r>
                        <a:rPr lang="en-US" dirty="0">
                          <a:solidFill>
                            <a:schemeClr val="bg1"/>
                          </a:solidFill>
                        </a:rPr>
                        <a:t> Period Weights Class</a:t>
                      </a:r>
                      <a:r>
                        <a:rPr lang="en-US" baseline="0" dirty="0">
                          <a:solidFill>
                            <a:schemeClr val="bg1"/>
                          </a:solidFill>
                        </a:rPr>
                        <a:t> </a:t>
                      </a:r>
                      <a:endParaRPr lang="en-US" dirty="0">
                        <a:solidFill>
                          <a:schemeClr val="bg1"/>
                        </a:solidFill>
                      </a:endParaRPr>
                    </a:p>
                  </a:txBody>
                  <a:tcPr anchor="b">
                    <a:solidFill>
                      <a:schemeClr val="tx1"/>
                    </a:solidFill>
                  </a:tcPr>
                </a:tc>
                <a:tc>
                  <a:txBody>
                    <a:bodyPr/>
                    <a:lstStyle/>
                    <a:p>
                      <a:pPr algn="ctr"/>
                      <a:r>
                        <a:rPr lang="en-US" baseline="0" dirty="0">
                          <a:solidFill>
                            <a:schemeClr val="bg1"/>
                          </a:solidFill>
                        </a:rPr>
                        <a:t> Freshman Only </a:t>
                      </a:r>
                    </a:p>
                    <a:p>
                      <a:pPr algn="ctr"/>
                      <a:r>
                        <a:rPr lang="en-US" dirty="0">
                          <a:solidFill>
                            <a:schemeClr val="bg1"/>
                          </a:solidFill>
                        </a:rPr>
                        <a:t>Body</a:t>
                      </a:r>
                      <a:r>
                        <a:rPr lang="en-US" baseline="0" dirty="0">
                          <a:solidFill>
                            <a:schemeClr val="bg1"/>
                          </a:solidFill>
                        </a:rPr>
                        <a:t> Weight</a:t>
                      </a:r>
                    </a:p>
                  </a:txBody>
                  <a:tcPr anchor="b">
                    <a:solidFill>
                      <a:schemeClr val="tx1"/>
                    </a:solidFill>
                  </a:tcPr>
                </a:tc>
                <a:tc>
                  <a:txBody>
                    <a:bodyPr/>
                    <a:lstStyle/>
                    <a:p>
                      <a:pPr algn="ctr"/>
                      <a:r>
                        <a:rPr lang="en-US" dirty="0">
                          <a:solidFill>
                            <a:schemeClr val="bg1"/>
                          </a:solidFill>
                        </a:rPr>
                        <a:t>Freshman Only  </a:t>
                      </a:r>
                    </a:p>
                    <a:p>
                      <a:pPr algn="ctr"/>
                      <a:r>
                        <a:rPr lang="en-US" dirty="0">
                          <a:solidFill>
                            <a:schemeClr val="bg1"/>
                          </a:solidFill>
                        </a:rPr>
                        <a:t>Clean Max</a:t>
                      </a:r>
                    </a:p>
                  </a:txBody>
                  <a:tcPr anchor="b">
                    <a:solidFill>
                      <a:schemeClr val="tx1"/>
                    </a:solidFill>
                  </a:tcPr>
                </a:tc>
                <a:tc>
                  <a:txBody>
                    <a:bodyPr/>
                    <a:lstStyle/>
                    <a:p>
                      <a:pPr algn="ctr"/>
                      <a:r>
                        <a:rPr lang="en-US" dirty="0">
                          <a:solidFill>
                            <a:schemeClr val="bg1"/>
                          </a:solidFill>
                        </a:rPr>
                        <a:t>Freshman</a:t>
                      </a:r>
                      <a:r>
                        <a:rPr lang="en-US" baseline="0" dirty="0">
                          <a:solidFill>
                            <a:schemeClr val="bg1"/>
                          </a:solidFill>
                        </a:rPr>
                        <a:t> Only </a:t>
                      </a:r>
                      <a:r>
                        <a:rPr lang="en-US" dirty="0">
                          <a:solidFill>
                            <a:schemeClr val="bg1"/>
                          </a:solidFill>
                        </a:rPr>
                        <a:t>Bench Max</a:t>
                      </a:r>
                    </a:p>
                  </a:txBody>
                  <a:tcPr anchor="b">
                    <a:solidFill>
                      <a:schemeClr val="tx1"/>
                    </a:solidFill>
                  </a:tcPr>
                </a:tc>
                <a:tc>
                  <a:txBody>
                    <a:bodyPr/>
                    <a:lstStyle/>
                    <a:p>
                      <a:pPr algn="ctr"/>
                      <a:r>
                        <a:rPr lang="en-US" dirty="0">
                          <a:solidFill>
                            <a:schemeClr val="bg1"/>
                          </a:solidFill>
                        </a:rPr>
                        <a:t>Freshman Only</a:t>
                      </a:r>
                      <a:r>
                        <a:rPr lang="en-US" baseline="0" dirty="0">
                          <a:solidFill>
                            <a:schemeClr val="bg1"/>
                          </a:solidFill>
                        </a:rPr>
                        <a:t> </a:t>
                      </a:r>
                      <a:r>
                        <a:rPr lang="en-US" dirty="0">
                          <a:solidFill>
                            <a:schemeClr val="bg1"/>
                          </a:solidFill>
                        </a:rPr>
                        <a:t>Squat Max</a:t>
                      </a:r>
                    </a:p>
                  </a:txBody>
                  <a:tcPr anchor="b">
                    <a:solidFill>
                      <a:schemeClr val="tx1"/>
                    </a:solidFill>
                  </a:tcPr>
                </a:tc>
                <a:tc>
                  <a:txBody>
                    <a:bodyPr/>
                    <a:lstStyle/>
                    <a:p>
                      <a:pPr algn="ctr"/>
                      <a:r>
                        <a:rPr lang="en-US" dirty="0">
                          <a:solidFill>
                            <a:schemeClr val="bg1"/>
                          </a:solidFill>
                        </a:rPr>
                        <a:t>Freshman</a:t>
                      </a:r>
                      <a:r>
                        <a:rPr lang="en-US" baseline="0" dirty="0">
                          <a:solidFill>
                            <a:schemeClr val="bg1"/>
                          </a:solidFill>
                        </a:rPr>
                        <a:t> Only Total</a:t>
                      </a:r>
                      <a:endParaRPr lang="en-US" dirty="0">
                        <a:solidFill>
                          <a:schemeClr val="bg1"/>
                        </a:solidFill>
                      </a:endParaRPr>
                    </a:p>
                  </a:txBody>
                  <a:tcPr anchor="b">
                    <a:solidFill>
                      <a:schemeClr val="tx1"/>
                    </a:solidFill>
                  </a:tcPr>
                </a:tc>
                <a:extLst>
                  <a:ext uri="{0D108BD9-81ED-4DB2-BD59-A6C34878D82A}">
                    <a16:rowId xmlns:a16="http://schemas.microsoft.com/office/drawing/2014/main" val="2367960623"/>
                  </a:ext>
                </a:extLst>
              </a:tr>
              <a:tr h="517446">
                <a:tc>
                  <a:txBody>
                    <a:bodyPr/>
                    <a:lstStyle/>
                    <a:p>
                      <a:pPr algn="ctr"/>
                      <a:r>
                        <a:rPr lang="en-US" dirty="0"/>
                        <a:t>2019</a:t>
                      </a:r>
                      <a:r>
                        <a:rPr lang="en-US" baseline="0" dirty="0"/>
                        <a:t>, October</a:t>
                      </a:r>
                      <a:endParaRPr lang="en-US" dirty="0"/>
                    </a:p>
                  </a:txBody>
                  <a:tcPr/>
                </a:tc>
                <a:tc>
                  <a:txBody>
                    <a:bodyPr/>
                    <a:lstStyle/>
                    <a:p>
                      <a:pPr algn="ctr"/>
                      <a:r>
                        <a:rPr lang="en-US" dirty="0"/>
                        <a:t>164.0</a:t>
                      </a:r>
                    </a:p>
                  </a:txBody>
                  <a:tcPr/>
                </a:tc>
                <a:tc>
                  <a:txBody>
                    <a:bodyPr/>
                    <a:lstStyle/>
                    <a:p>
                      <a:pPr algn="ctr"/>
                      <a:r>
                        <a:rPr lang="en-US" dirty="0"/>
                        <a:t>158.6</a:t>
                      </a:r>
                    </a:p>
                  </a:txBody>
                  <a:tcPr/>
                </a:tc>
                <a:tc>
                  <a:txBody>
                    <a:bodyPr/>
                    <a:lstStyle/>
                    <a:p>
                      <a:pPr algn="ctr"/>
                      <a:r>
                        <a:rPr lang="en-US" dirty="0"/>
                        <a:t>162.5</a:t>
                      </a:r>
                    </a:p>
                  </a:txBody>
                  <a:tcPr/>
                </a:tc>
                <a:tc>
                  <a:txBody>
                    <a:bodyPr/>
                    <a:lstStyle/>
                    <a:p>
                      <a:pPr algn="ctr"/>
                      <a:r>
                        <a:rPr lang="en-US" dirty="0"/>
                        <a:t>222.5</a:t>
                      </a:r>
                    </a:p>
                  </a:txBody>
                  <a:tcPr/>
                </a:tc>
                <a:tc>
                  <a:txBody>
                    <a:bodyPr/>
                    <a:lstStyle/>
                    <a:p>
                      <a:pPr algn="ctr"/>
                      <a:r>
                        <a:rPr lang="en-US" dirty="0"/>
                        <a:t>543.6</a:t>
                      </a:r>
                    </a:p>
                  </a:txBody>
                  <a:tcPr/>
                </a:tc>
                <a:extLst>
                  <a:ext uri="{0D108BD9-81ED-4DB2-BD59-A6C34878D82A}">
                    <a16:rowId xmlns:a16="http://schemas.microsoft.com/office/drawing/2014/main" val="829196634"/>
                  </a:ext>
                </a:extLst>
              </a:tr>
              <a:tr h="517446">
                <a:tc>
                  <a:txBody>
                    <a:bodyPr/>
                    <a:lstStyle/>
                    <a:p>
                      <a:pPr algn="ctr"/>
                      <a:r>
                        <a:rPr lang="en-US" dirty="0"/>
                        <a:t>2020, February</a:t>
                      </a:r>
                    </a:p>
                  </a:txBody>
                  <a:tcPr/>
                </a:tc>
                <a:tc>
                  <a:txBody>
                    <a:bodyPr/>
                    <a:lstStyle/>
                    <a:p>
                      <a:pPr algn="ctr"/>
                      <a:r>
                        <a:rPr lang="en-US" dirty="0"/>
                        <a:t>174.8 (+10.8)</a:t>
                      </a:r>
                    </a:p>
                  </a:txBody>
                  <a:tcPr/>
                </a:tc>
                <a:tc>
                  <a:txBody>
                    <a:bodyPr/>
                    <a:lstStyle/>
                    <a:p>
                      <a:pPr algn="ctr"/>
                      <a:r>
                        <a:rPr lang="en-US" dirty="0"/>
                        <a:t>179.5 (+20.9)</a:t>
                      </a:r>
                    </a:p>
                  </a:txBody>
                  <a:tcPr/>
                </a:tc>
                <a:tc>
                  <a:txBody>
                    <a:bodyPr/>
                    <a:lstStyle/>
                    <a:p>
                      <a:pPr algn="ctr"/>
                      <a:r>
                        <a:rPr lang="en-US" dirty="0"/>
                        <a:t>198.4 (+35.9)</a:t>
                      </a:r>
                    </a:p>
                  </a:txBody>
                  <a:tcPr/>
                </a:tc>
                <a:tc>
                  <a:txBody>
                    <a:bodyPr/>
                    <a:lstStyle/>
                    <a:p>
                      <a:pPr algn="ctr"/>
                      <a:r>
                        <a:rPr lang="en-US" dirty="0"/>
                        <a:t>265.8</a:t>
                      </a:r>
                      <a:r>
                        <a:rPr lang="en-US" baseline="0" dirty="0"/>
                        <a:t> (+43.3)</a:t>
                      </a:r>
                      <a:endParaRPr lang="en-US" dirty="0"/>
                    </a:p>
                  </a:txBody>
                  <a:tcPr/>
                </a:tc>
                <a:tc>
                  <a:txBody>
                    <a:bodyPr/>
                    <a:lstStyle/>
                    <a:p>
                      <a:pPr algn="ctr"/>
                      <a:r>
                        <a:rPr lang="en-US" dirty="0"/>
                        <a:t>643.7 (+100.1)</a:t>
                      </a:r>
                    </a:p>
                  </a:txBody>
                  <a:tcPr/>
                </a:tc>
                <a:extLst>
                  <a:ext uri="{0D108BD9-81ED-4DB2-BD59-A6C34878D82A}">
                    <a16:rowId xmlns:a16="http://schemas.microsoft.com/office/drawing/2014/main" val="2348278219"/>
                  </a:ext>
                </a:extLst>
              </a:tr>
            </a:tbl>
          </a:graphicData>
        </a:graphic>
      </p:graphicFrame>
      <p:sp>
        <p:nvSpPr>
          <p:cNvPr id="6" name="Rectangle 5"/>
          <p:cNvSpPr/>
          <p:nvPr/>
        </p:nvSpPr>
        <p:spPr>
          <a:xfrm>
            <a:off x="0" y="5653075"/>
            <a:ext cx="12192000" cy="959237"/>
          </a:xfrm>
          <a:prstGeom prst="rect">
            <a:avLst/>
          </a:prstGeom>
        </p:spPr>
        <p:txBody>
          <a:bodyPr wrap="square">
            <a:spAutoFit/>
          </a:bodyPr>
          <a:lstStyle/>
          <a:p>
            <a:pPr marL="800100" lvl="2" indent="-342900">
              <a:spcBef>
                <a:spcPts val="1000"/>
              </a:spcBef>
              <a:buFont typeface="Wingdings" panose="05000000000000000000" pitchFamily="2" charset="2"/>
              <a:buChar char="Ø"/>
            </a:pPr>
            <a:r>
              <a:rPr lang="en-US" sz="2400" dirty="0">
                <a:latin typeface="United Sans Rg Bk"/>
              </a:rPr>
              <a:t>Each athlete has their own progression based on their strength </a:t>
            </a:r>
          </a:p>
          <a:p>
            <a:pPr marL="800100" lvl="2" indent="-342900">
              <a:spcBef>
                <a:spcPts val="1000"/>
              </a:spcBef>
              <a:buFont typeface="Wingdings" panose="05000000000000000000" pitchFamily="2" charset="2"/>
              <a:buChar char="Ø"/>
            </a:pPr>
            <a:r>
              <a:rPr lang="en-US" sz="2400" dirty="0">
                <a:latin typeface="United Sans Rg Bk"/>
              </a:rPr>
              <a:t>We modify various lifts for injuries and the need of each athlete</a:t>
            </a:r>
          </a:p>
        </p:txBody>
      </p:sp>
    </p:spTree>
    <p:extLst>
      <p:ext uri="{BB962C8B-B14F-4D97-AF65-F5344CB8AC3E}">
        <p14:creationId xmlns:p14="http://schemas.microsoft.com/office/powerpoint/2010/main" val="198616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2" y="211014"/>
            <a:ext cx="12079458" cy="6646985"/>
          </a:xfrm>
        </p:spPr>
        <p:txBody>
          <a:bodyPr>
            <a:normAutofit lnSpcReduction="10000"/>
          </a:bodyPr>
          <a:lstStyle/>
          <a:p>
            <a:r>
              <a:rPr lang="en-US" sz="6600" b="1" i="1" u="sng" dirty="0">
                <a:latin typeface="United Sans Rg Bk"/>
              </a:rPr>
              <a:t>2021 Where We Are Going…</a:t>
            </a:r>
            <a:endParaRPr lang="en-US" sz="2200" dirty="0">
              <a:latin typeface="United Sans Rg Bk"/>
            </a:endParaRPr>
          </a:p>
          <a:p>
            <a:pPr marL="342900" indent="-342900" algn="l">
              <a:buFont typeface="Wingdings" panose="05000000000000000000" pitchFamily="2" charset="2"/>
              <a:buChar char="Ø"/>
            </a:pPr>
            <a:r>
              <a:rPr lang="en-US" b="1" i="1" u="sng" dirty="0">
                <a:latin typeface="United Sans Rg Bk"/>
              </a:rPr>
              <a:t>We will continue to build on our mission statement and develop and care for our young men through our training and interactions with them. </a:t>
            </a:r>
            <a:endParaRPr lang="en-US" sz="2400" b="1" i="1" u="sng" dirty="0">
              <a:latin typeface="United Sans Rg Bk"/>
            </a:endParaRPr>
          </a:p>
          <a:p>
            <a:pPr marL="342900" indent="-342900" algn="l">
              <a:buFont typeface="Wingdings" panose="05000000000000000000" pitchFamily="2" charset="2"/>
              <a:buChar char="Ø"/>
            </a:pPr>
            <a:r>
              <a:rPr lang="en-US" b="1" i="1" u="sng" dirty="0">
                <a:latin typeface="United Sans Rg Bk"/>
              </a:rPr>
              <a:t>Family Action Plan</a:t>
            </a:r>
          </a:p>
          <a:p>
            <a:pPr marL="800100" lvl="1" indent="-342900" algn="l">
              <a:buFont typeface="Wingdings" panose="05000000000000000000" pitchFamily="2" charset="2"/>
              <a:buChar char="Ø"/>
            </a:pPr>
            <a:r>
              <a:rPr lang="en-US" sz="2400" u="sng" dirty="0">
                <a:latin typeface="United Sans Rg Bk"/>
              </a:rPr>
              <a:t>Communicate</a:t>
            </a:r>
            <a:r>
              <a:rPr lang="en-US" sz="2400" dirty="0">
                <a:latin typeface="United Sans Rg Bk"/>
              </a:rPr>
              <a:t> (player &amp; family, player &amp; coaching staff) and </a:t>
            </a:r>
            <a:r>
              <a:rPr lang="en-US" sz="2400" u="sng" dirty="0">
                <a:latin typeface="United Sans Rg Bk"/>
              </a:rPr>
              <a:t>Celebrate the work and commitment!</a:t>
            </a:r>
          </a:p>
          <a:p>
            <a:pPr marL="1257300" lvl="2" indent="-342900" algn="l">
              <a:buFont typeface="Wingdings" panose="05000000000000000000" pitchFamily="2" charset="2"/>
              <a:buChar char="Ø"/>
            </a:pPr>
            <a:r>
              <a:rPr lang="en-US" sz="2400" dirty="0">
                <a:latin typeface="United Sans Rg Bk"/>
              </a:rPr>
              <a:t>Grades (we monitor weekly)</a:t>
            </a:r>
          </a:p>
          <a:p>
            <a:pPr marL="1257300" lvl="2" indent="-342900" algn="l">
              <a:buFont typeface="Wingdings" panose="05000000000000000000" pitchFamily="2" charset="2"/>
              <a:buChar char="Ø"/>
            </a:pPr>
            <a:r>
              <a:rPr lang="en-US" sz="2400" dirty="0">
                <a:latin typeface="United Sans Rg Bk"/>
              </a:rPr>
              <a:t>Weigh-Ins (we monitor weekly)</a:t>
            </a:r>
          </a:p>
          <a:p>
            <a:pPr marL="1257300" lvl="2" indent="-342900" algn="l">
              <a:buFont typeface="Wingdings" panose="05000000000000000000" pitchFamily="2" charset="2"/>
              <a:buChar char="Ø"/>
            </a:pPr>
            <a:r>
              <a:rPr lang="en-US" sz="2400" dirty="0">
                <a:latin typeface="United Sans Rg Bk"/>
              </a:rPr>
              <a:t>Max Out Numbers (monitored after each phase of training) </a:t>
            </a:r>
          </a:p>
          <a:p>
            <a:pPr marL="1257300" lvl="2" indent="-342900" algn="l">
              <a:buFont typeface="Wingdings" panose="05000000000000000000" pitchFamily="2" charset="2"/>
              <a:buChar char="Ø"/>
            </a:pPr>
            <a:r>
              <a:rPr lang="en-US" sz="2400" dirty="0">
                <a:latin typeface="United Sans Rg Bk"/>
              </a:rPr>
              <a:t>Injuries (Coaches &amp; Ryan Boyer, ATC)</a:t>
            </a:r>
          </a:p>
          <a:p>
            <a:pPr lvl="1" algn="l"/>
            <a:endParaRPr lang="en-US" sz="2400" dirty="0">
              <a:latin typeface="United Sans Rg Bk"/>
            </a:endParaRPr>
          </a:p>
          <a:p>
            <a:pPr marL="800100" lvl="1" indent="-342900" algn="l">
              <a:buFont typeface="Wingdings" panose="05000000000000000000" pitchFamily="2" charset="2"/>
              <a:buChar char="Ø"/>
            </a:pPr>
            <a:r>
              <a:rPr lang="en-US" sz="2400" dirty="0">
                <a:latin typeface="United Sans Rg Bk"/>
              </a:rPr>
              <a:t>Together we must try to develop young men who can advocate for themselves. Please have your son start the conversation and then feel free to follow up or clarify with Coach McIntyre. All questions should be directed to Coach McIntyre.</a:t>
            </a:r>
          </a:p>
          <a:p>
            <a:pPr marL="800100" lvl="1" indent="-342900" algn="l">
              <a:buFont typeface="Wingdings" panose="05000000000000000000" pitchFamily="2" charset="2"/>
              <a:buChar char="Ø"/>
            </a:pPr>
            <a:endParaRPr lang="en-US" sz="2400" dirty="0">
              <a:latin typeface="United Sans Rg Bk"/>
            </a:endParaRPr>
          </a:p>
          <a:p>
            <a:pPr marL="800100" lvl="1" indent="-342900" algn="l">
              <a:buFont typeface="Wingdings" panose="05000000000000000000" pitchFamily="2" charset="2"/>
              <a:buChar char="Ø"/>
            </a:pPr>
            <a:r>
              <a:rPr lang="en-US" sz="2400" dirty="0">
                <a:latin typeface="United Sans Rg Bk"/>
              </a:rPr>
              <a:t>Please keep everyone on the same page.  </a:t>
            </a:r>
          </a:p>
          <a:p>
            <a:pPr algn="l"/>
            <a:endParaRPr lang="en-US" sz="2200" b="1" i="1" u="sng" dirty="0">
              <a:latin typeface="United Sans Rg Bk"/>
            </a:endParaRPr>
          </a:p>
          <a:p>
            <a:pPr algn="l"/>
            <a:endParaRPr lang="en-US" sz="2000" b="1" i="1" u="sng" dirty="0">
              <a:latin typeface="United Sans Rg Hv" pitchFamily="50" charset="0"/>
            </a:endParaRPr>
          </a:p>
        </p:txBody>
      </p:sp>
    </p:spTree>
    <p:extLst>
      <p:ext uri="{BB962C8B-B14F-4D97-AF65-F5344CB8AC3E}">
        <p14:creationId xmlns:p14="http://schemas.microsoft.com/office/powerpoint/2010/main" val="246107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4793</TotalTime>
  <Words>1842</Words>
  <Application>Microsoft Office PowerPoint</Application>
  <PresentationFormat>Widescreen</PresentationFormat>
  <Paragraphs>225</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Narrow</vt:lpstr>
      <vt:lpstr>Blissful Thinking</vt:lpstr>
      <vt:lpstr>Calibri</vt:lpstr>
      <vt:lpstr>Calibri Light</vt:lpstr>
      <vt:lpstr>United Sans Rg Bk</vt:lpstr>
      <vt:lpstr>United Sans Rg Hv</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Creekside Football Parent &amp; Community Meeting</dc:title>
  <dc:creator>Sean M. Mcintyre</dc:creator>
  <cp:lastModifiedBy>Sean M. Mcintyre</cp:lastModifiedBy>
  <cp:revision>134</cp:revision>
  <dcterms:created xsi:type="dcterms:W3CDTF">2016-12-18T12:40:03Z</dcterms:created>
  <dcterms:modified xsi:type="dcterms:W3CDTF">2021-02-17T02:04:37Z</dcterms:modified>
</cp:coreProperties>
</file>