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88" r:id="rId4"/>
    <p:sldId id="280" r:id="rId5"/>
    <p:sldId id="287" r:id="rId6"/>
    <p:sldId id="289" r:id="rId7"/>
    <p:sldId id="265" r:id="rId8"/>
    <p:sldId id="285" r:id="rId9"/>
    <p:sldId id="283" r:id="rId10"/>
    <p:sldId id="277" r:id="rId11"/>
    <p:sldId id="275" r:id="rId12"/>
    <p:sldId id="291" r:id="rId13"/>
    <p:sldId id="290" r:id="rId14"/>
    <p:sldId id="273" r:id="rId15"/>
    <p:sldId id="292" r:id="rId16"/>
    <p:sldId id="271" r:id="rId17"/>
    <p:sldId id="272" r:id="rId18"/>
    <p:sldId id="274"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1E333-0575-41B7-A052-62882F0F5B87}" type="doc">
      <dgm:prSet loTypeId="urn:microsoft.com/office/officeart/2005/8/layout/process4" loCatId="process" qsTypeId="urn:microsoft.com/office/officeart/2005/8/quickstyle/simple1" qsCatId="simple" csTypeId="urn:microsoft.com/office/officeart/2005/8/colors/accent1_2" csCatId="accent1" phldr="1"/>
      <dgm:spPr/>
    </dgm:pt>
    <dgm:pt modelId="{F3A0714D-E86A-4F40-8CA3-AC01DCACC2AB}">
      <dgm:prSet phldrT="[Text]" custT="1"/>
      <dgm:spPr>
        <a:solidFill>
          <a:srgbClr val="BCBDC1"/>
        </a:solidFill>
        <a:ln w="28575"/>
      </dgm:spPr>
      <dgm:t>
        <a:bodyPr/>
        <a:lstStyle/>
        <a:p>
          <a:pPr algn="ctr"/>
          <a:r>
            <a:rPr lang="en-US" sz="2400" dirty="0">
              <a:solidFill>
                <a:srgbClr val="CF112B"/>
              </a:solidFill>
              <a:latin typeface="United Sans Rg Bk" pitchFamily="50" charset="0"/>
            </a:rPr>
            <a:t>QUANTITY</a:t>
          </a:r>
          <a:endParaRPr lang="en-US" sz="2000" dirty="0">
            <a:solidFill>
              <a:srgbClr val="CF112B"/>
            </a:solidFill>
            <a:latin typeface="United Sans Rg Bk" pitchFamily="50" charset="0"/>
          </a:endParaRPr>
        </a:p>
        <a:p>
          <a:pPr algn="ctr"/>
          <a:endParaRPr lang="en-US" sz="900" dirty="0">
            <a:solidFill>
              <a:srgbClr val="CF112B"/>
            </a:solidFill>
            <a:latin typeface="United Sans Rg Bk" pitchFamily="50" charset="0"/>
          </a:endParaRPr>
        </a:p>
      </dgm:t>
    </dgm:pt>
    <dgm:pt modelId="{F0591C01-E50C-4D91-8A94-2E0FB9193F25}" type="parTrans" cxnId="{C7898D16-E9D9-4BB6-98DF-F8EDB3E07CC8}">
      <dgm:prSet/>
      <dgm:spPr/>
      <dgm:t>
        <a:bodyPr/>
        <a:lstStyle/>
        <a:p>
          <a:endParaRPr lang="en-US"/>
        </a:p>
      </dgm:t>
    </dgm:pt>
    <dgm:pt modelId="{077A37EC-EEA5-448E-B3B0-931E583CACF6}" type="sibTrans" cxnId="{C7898D16-E9D9-4BB6-98DF-F8EDB3E07CC8}">
      <dgm:prSet/>
      <dgm:spPr/>
      <dgm:t>
        <a:bodyPr/>
        <a:lstStyle/>
        <a:p>
          <a:endParaRPr lang="en-US"/>
        </a:p>
      </dgm:t>
    </dgm:pt>
    <dgm:pt modelId="{EEB21F51-7D42-4D04-8706-DD84CCD1DC02}">
      <dgm:prSet phldrT="[Text]" custT="1"/>
      <dgm:spPr>
        <a:solidFill>
          <a:srgbClr val="BCBDC1"/>
        </a:solidFill>
        <a:ln w="28575"/>
      </dgm:spPr>
      <dgm:t>
        <a:bodyPr/>
        <a:lstStyle/>
        <a:p>
          <a:r>
            <a:rPr lang="en-US" sz="2400">
              <a:solidFill>
                <a:srgbClr val="CF112B"/>
              </a:solidFill>
              <a:latin typeface="United Sans Rg Bk" pitchFamily="50" charset="0"/>
            </a:rPr>
            <a:t>MACRONUTRIENT COMPOSITION</a:t>
          </a:r>
        </a:p>
        <a:p>
          <a:endParaRPr lang="en-US" sz="800">
            <a:solidFill>
              <a:srgbClr val="CF112B"/>
            </a:solidFill>
            <a:latin typeface="United Sans Rg Bk" pitchFamily="50" charset="0"/>
          </a:endParaRPr>
        </a:p>
      </dgm:t>
    </dgm:pt>
    <dgm:pt modelId="{F0F291C6-3D46-4165-86AF-5F597381B0DC}" type="parTrans" cxnId="{94ECA96F-06F6-4B52-BBF3-6BFD8FBDF088}">
      <dgm:prSet/>
      <dgm:spPr/>
      <dgm:t>
        <a:bodyPr/>
        <a:lstStyle/>
        <a:p>
          <a:endParaRPr lang="en-US"/>
        </a:p>
      </dgm:t>
    </dgm:pt>
    <dgm:pt modelId="{1EF2169E-55F3-46FA-A421-A5E06C6B3EE8}" type="sibTrans" cxnId="{94ECA96F-06F6-4B52-BBF3-6BFD8FBDF088}">
      <dgm:prSet/>
      <dgm:spPr/>
      <dgm:t>
        <a:bodyPr/>
        <a:lstStyle/>
        <a:p>
          <a:endParaRPr lang="en-US"/>
        </a:p>
      </dgm:t>
    </dgm:pt>
    <dgm:pt modelId="{C109ADC2-A229-4FB5-A7F9-F587DA4B2F2A}">
      <dgm:prSet phldrT="[Text]" custT="1"/>
      <dgm:spPr>
        <a:solidFill>
          <a:schemeClr val="bg1"/>
        </a:solidFill>
        <a:ln w="28575"/>
      </dgm:spPr>
      <dgm:t>
        <a:bodyPr/>
        <a:lstStyle/>
        <a:p>
          <a:pPr algn="ctr"/>
          <a:r>
            <a:rPr lang="en-US" sz="1600" dirty="0">
              <a:solidFill>
                <a:sysClr val="windowText" lastClr="000000"/>
              </a:solidFill>
              <a:latin typeface="Arial" panose="020B0604020202020204" pitchFamily="34" charset="0"/>
              <a:cs typeface="Arial" panose="020B0604020202020204" pitchFamily="34" charset="0"/>
            </a:rPr>
            <a:t>Natural foods are generally superior in terms of their support of athletic performance and basic health. This leaves </a:t>
          </a:r>
          <a:r>
            <a:rPr lang="en-US" sz="1600" b="1" dirty="0">
              <a:solidFill>
                <a:srgbClr val="CF112B"/>
              </a:solidFill>
              <a:latin typeface="Arial" panose="020B0604020202020204" pitchFamily="34" charset="0"/>
              <a:cs typeface="Arial" panose="020B0604020202020204" pitchFamily="34" charset="0"/>
            </a:rPr>
            <a:t>meat, fish, eggs, vegetables, fruits, nuts, certain oils, and possibly certain dairy products </a:t>
          </a:r>
          <a:r>
            <a:rPr lang="en-US" sz="1600" dirty="0">
              <a:solidFill>
                <a:sysClr val="windowText" lastClr="000000"/>
              </a:solidFill>
              <a:latin typeface="Arial" panose="020B0604020202020204" pitchFamily="34" charset="0"/>
              <a:cs typeface="Arial" panose="020B0604020202020204" pitchFamily="34" charset="0"/>
            </a:rPr>
            <a:t>as the types of foods that will ideally comprise the bulk of the athlete's intake</a:t>
          </a:r>
          <a:r>
            <a:rPr lang="en-US" sz="1600" dirty="0" smtClean="0">
              <a:solidFill>
                <a:sysClr val="windowText" lastClr="000000"/>
              </a:solidFill>
              <a:latin typeface="Arial" panose="020B0604020202020204" pitchFamily="34" charset="0"/>
              <a:cs typeface="Arial" panose="020B0604020202020204" pitchFamily="34" charset="0"/>
            </a:rPr>
            <a:t>.</a:t>
          </a:r>
          <a:endParaRPr lang="en-US" sz="1600" b="0" dirty="0">
            <a:solidFill>
              <a:sysClr val="windowText" lastClr="000000"/>
            </a:solidFill>
            <a:latin typeface="Arial" panose="020B0604020202020204" pitchFamily="34" charset="0"/>
            <a:cs typeface="Arial" panose="020B0604020202020204" pitchFamily="34" charset="0"/>
          </a:endParaRPr>
        </a:p>
        <a:p>
          <a:pPr algn="ctr"/>
          <a:r>
            <a:rPr lang="en-US" sz="1600" b="0" spc="100" baseline="0" dirty="0">
              <a:solidFill>
                <a:sysClr val="windowText" lastClr="000000"/>
              </a:solidFill>
              <a:latin typeface="Blissful Thinking" panose="02000500000000000000" pitchFamily="2" charset="0"/>
              <a:cs typeface="Arial" panose="020B0604020202020204" pitchFamily="34" charset="0"/>
            </a:rPr>
            <a:t>PROCESSED FOODS CANNOT COMPETE WITH THE NUTRITIONAL DENSITY OF NATURAL FOODS</a:t>
          </a:r>
        </a:p>
      </dgm:t>
    </dgm:pt>
    <dgm:pt modelId="{915FE560-9786-4E95-9659-25E9EC72A0C9}" type="parTrans" cxnId="{1D57675B-974A-4556-8E4B-0A025F8004B1}">
      <dgm:prSet/>
      <dgm:spPr/>
      <dgm:t>
        <a:bodyPr/>
        <a:lstStyle/>
        <a:p>
          <a:endParaRPr lang="en-US"/>
        </a:p>
      </dgm:t>
    </dgm:pt>
    <dgm:pt modelId="{F5A9B6F6-D8C4-4BDC-97A0-F40E30B27317}" type="sibTrans" cxnId="{1D57675B-974A-4556-8E4B-0A025F8004B1}">
      <dgm:prSet/>
      <dgm:spPr/>
      <dgm:t>
        <a:bodyPr/>
        <a:lstStyle/>
        <a:p>
          <a:endParaRPr lang="en-US"/>
        </a:p>
      </dgm:t>
    </dgm:pt>
    <dgm:pt modelId="{F4AE6ED5-D4B8-452E-BDB8-7502BA323E14}">
      <dgm:prSet custT="1"/>
      <dgm:spPr>
        <a:solidFill>
          <a:srgbClr val="FFFF00"/>
        </a:solidFill>
        <a:ln w="28575">
          <a:solidFill>
            <a:schemeClr val="tx1"/>
          </a:solidFill>
        </a:ln>
      </dgm:spPr>
      <dgm:t>
        <a:bodyPr/>
        <a:lstStyle/>
        <a:p>
          <a:pPr algn="ctr"/>
          <a:r>
            <a:rPr lang="en-US" sz="2000" b="1" dirty="0">
              <a:solidFill>
                <a:sysClr val="windowText" lastClr="000000"/>
              </a:solidFill>
              <a:latin typeface="Arial Narrow" panose="020B0606020202030204" pitchFamily="34" charset="0"/>
              <a:cs typeface="Arial" panose="020B0604020202020204" pitchFamily="34" charset="0"/>
            </a:rPr>
            <a:t>TO MAINTAIN: eat 17 </a:t>
          </a:r>
          <a:r>
            <a:rPr lang="en-US" sz="2000" b="1" dirty="0" err="1">
              <a:solidFill>
                <a:sysClr val="windowText" lastClr="000000"/>
              </a:solidFill>
              <a:latin typeface="Arial Narrow" panose="020B0606020202030204" pitchFamily="34" charset="0"/>
              <a:cs typeface="Arial" panose="020B0604020202020204" pitchFamily="34" charset="0"/>
            </a:rPr>
            <a:t>cals</a:t>
          </a:r>
          <a:r>
            <a:rPr lang="en-US" sz="2000" b="1" dirty="0">
              <a:solidFill>
                <a:sysClr val="windowText" lastClr="000000"/>
              </a:solidFill>
              <a:latin typeface="Arial Narrow" panose="020B0606020202030204" pitchFamily="34" charset="0"/>
              <a:cs typeface="Arial" panose="020B0604020202020204" pitchFamily="34" charset="0"/>
            </a:rPr>
            <a:t> / </a:t>
          </a:r>
          <a:r>
            <a:rPr lang="en-US" sz="2000" b="1" dirty="0" err="1">
              <a:solidFill>
                <a:sysClr val="windowText" lastClr="000000"/>
              </a:solidFill>
              <a:latin typeface="Arial Narrow" panose="020B0606020202030204" pitchFamily="34" charset="0"/>
              <a:cs typeface="Arial" panose="020B0604020202020204" pitchFamily="34" charset="0"/>
            </a:rPr>
            <a:t>lb</a:t>
          </a:r>
          <a:r>
            <a:rPr lang="en-US" sz="2000" b="1" dirty="0">
              <a:solidFill>
                <a:sysClr val="windowText" lastClr="000000"/>
              </a:solidFill>
              <a:latin typeface="Arial Narrow" panose="020B0606020202030204" pitchFamily="34" charset="0"/>
              <a:cs typeface="Arial" panose="020B0604020202020204" pitchFamily="34" charset="0"/>
            </a:rPr>
            <a:t> of BW</a:t>
          </a:r>
        </a:p>
      </dgm:t>
    </dgm:pt>
    <dgm:pt modelId="{C2A04C63-6524-48D5-8DE1-D61112F0FD4C}" type="parTrans" cxnId="{4F7956C1-D7A1-412F-A942-161B463E17AA}">
      <dgm:prSet/>
      <dgm:spPr/>
      <dgm:t>
        <a:bodyPr/>
        <a:lstStyle/>
        <a:p>
          <a:endParaRPr lang="en-US"/>
        </a:p>
      </dgm:t>
    </dgm:pt>
    <dgm:pt modelId="{29D36D04-36FD-4D6C-84AF-F47D887568B3}" type="sibTrans" cxnId="{4F7956C1-D7A1-412F-A942-161B463E17AA}">
      <dgm:prSet/>
      <dgm:spPr/>
      <dgm:t>
        <a:bodyPr/>
        <a:lstStyle/>
        <a:p>
          <a:endParaRPr lang="en-US"/>
        </a:p>
      </dgm:t>
    </dgm:pt>
    <dgm:pt modelId="{50EAED9A-1701-4EF0-96C4-99F78683BCC2}">
      <dgm:prSet custT="1"/>
      <dgm:spPr>
        <a:solidFill>
          <a:srgbClr val="CF112B"/>
        </a:solidFill>
        <a:ln w="28575">
          <a:solidFill>
            <a:schemeClr val="tx1"/>
          </a:solidFill>
        </a:ln>
      </dgm:spPr>
      <dgm:t>
        <a:bodyPr/>
        <a:lstStyle/>
        <a:p>
          <a:pPr algn="ctr"/>
          <a:r>
            <a:rPr lang="en-US" sz="2000" b="1" dirty="0">
              <a:solidFill>
                <a:schemeClr val="tx1"/>
              </a:solidFill>
              <a:latin typeface="Arial Narrow" panose="020B0606020202030204" pitchFamily="34" charset="0"/>
            </a:rPr>
            <a:t>TO LOSE: eat 14 </a:t>
          </a:r>
          <a:r>
            <a:rPr lang="en-US" sz="2000" b="1" dirty="0" err="1">
              <a:solidFill>
                <a:schemeClr val="tx1"/>
              </a:solidFill>
              <a:latin typeface="Arial Narrow" panose="020B0606020202030204" pitchFamily="34" charset="0"/>
            </a:rPr>
            <a:t>cals</a:t>
          </a:r>
          <a:r>
            <a:rPr lang="en-US" sz="2000" b="1" dirty="0">
              <a:solidFill>
                <a:schemeClr val="tx1"/>
              </a:solidFill>
              <a:latin typeface="Arial Narrow" panose="020B0606020202030204" pitchFamily="34" charset="0"/>
            </a:rPr>
            <a:t> / </a:t>
          </a:r>
          <a:r>
            <a:rPr lang="en-US" sz="2000" b="1" dirty="0" err="1">
              <a:solidFill>
                <a:schemeClr val="tx1"/>
              </a:solidFill>
              <a:latin typeface="Arial Narrow" panose="020B0606020202030204" pitchFamily="34" charset="0"/>
            </a:rPr>
            <a:t>lb</a:t>
          </a:r>
          <a:r>
            <a:rPr lang="en-US" sz="2000" b="1" dirty="0">
              <a:solidFill>
                <a:schemeClr val="tx1"/>
              </a:solidFill>
              <a:latin typeface="Arial Narrow" panose="020B0606020202030204" pitchFamily="34" charset="0"/>
            </a:rPr>
            <a:t> of BW</a:t>
          </a:r>
        </a:p>
      </dgm:t>
    </dgm:pt>
    <dgm:pt modelId="{5264D517-9D64-4FE1-83EE-0DF8D8B4957D}" type="parTrans" cxnId="{D82030D4-BDEF-4C1C-A1E2-9BFB5A4440DC}">
      <dgm:prSet/>
      <dgm:spPr/>
      <dgm:t>
        <a:bodyPr/>
        <a:lstStyle/>
        <a:p>
          <a:endParaRPr lang="en-US"/>
        </a:p>
      </dgm:t>
    </dgm:pt>
    <dgm:pt modelId="{5926821D-6F5D-4BF9-AC52-C41DADD6DCF1}" type="sibTrans" cxnId="{D82030D4-BDEF-4C1C-A1E2-9BFB5A4440DC}">
      <dgm:prSet/>
      <dgm:spPr/>
      <dgm:t>
        <a:bodyPr/>
        <a:lstStyle/>
        <a:p>
          <a:endParaRPr lang="en-US"/>
        </a:p>
      </dgm:t>
    </dgm:pt>
    <dgm:pt modelId="{271A8D3A-0864-4C97-BBD2-56BC54ED3449}">
      <dgm:prSet custT="1"/>
      <dgm:spPr>
        <a:solidFill>
          <a:srgbClr val="00B050"/>
        </a:solidFill>
        <a:ln w="28575">
          <a:solidFill>
            <a:schemeClr val="tx1"/>
          </a:solidFill>
        </a:ln>
      </dgm:spPr>
      <dgm:t>
        <a:bodyPr/>
        <a:lstStyle/>
        <a:p>
          <a:pPr algn="ctr"/>
          <a:r>
            <a:rPr lang="en-US" sz="2000" b="1" dirty="0" smtClean="0">
              <a:solidFill>
                <a:schemeClr val="tx1"/>
              </a:solidFill>
              <a:latin typeface="Arial Narrow" panose="020B0606020202030204" pitchFamily="34" charset="0"/>
            </a:rPr>
            <a:t>TO GAIN: eat 20 </a:t>
          </a:r>
          <a:r>
            <a:rPr lang="en-US" sz="2000" b="1" dirty="0" err="1" smtClean="0">
              <a:solidFill>
                <a:schemeClr val="tx1"/>
              </a:solidFill>
              <a:latin typeface="Arial Narrow" panose="020B0606020202030204" pitchFamily="34" charset="0"/>
            </a:rPr>
            <a:t>cals</a:t>
          </a:r>
          <a:r>
            <a:rPr lang="en-US" sz="2000" b="1" dirty="0" smtClean="0">
              <a:solidFill>
                <a:schemeClr val="tx1"/>
              </a:solidFill>
              <a:latin typeface="Arial Narrow" panose="020B0606020202030204" pitchFamily="34" charset="0"/>
            </a:rPr>
            <a:t> / </a:t>
          </a:r>
          <a:r>
            <a:rPr lang="en-US" sz="2000" b="1" dirty="0" err="1" smtClean="0">
              <a:solidFill>
                <a:schemeClr val="tx1"/>
              </a:solidFill>
              <a:latin typeface="Arial Narrow" panose="020B0606020202030204" pitchFamily="34" charset="0"/>
            </a:rPr>
            <a:t>lb</a:t>
          </a:r>
          <a:r>
            <a:rPr lang="en-US" sz="2000" b="1" dirty="0" smtClean="0">
              <a:solidFill>
                <a:schemeClr val="tx1"/>
              </a:solidFill>
              <a:latin typeface="Arial Narrow" panose="020B0606020202030204" pitchFamily="34" charset="0"/>
            </a:rPr>
            <a:t> of BW</a:t>
          </a:r>
          <a:endParaRPr lang="en-US" sz="2000" b="1" dirty="0">
            <a:solidFill>
              <a:schemeClr val="tx1"/>
            </a:solidFill>
            <a:latin typeface="Arial Narrow" panose="020B0606020202030204" pitchFamily="34" charset="0"/>
          </a:endParaRPr>
        </a:p>
      </dgm:t>
    </dgm:pt>
    <dgm:pt modelId="{F25B8DC3-DAAC-440E-9848-C729B1FA4D60}" type="parTrans" cxnId="{9651AB35-A883-4FFD-BB8C-D9549B88D91D}">
      <dgm:prSet/>
      <dgm:spPr/>
      <dgm:t>
        <a:bodyPr/>
        <a:lstStyle/>
        <a:p>
          <a:endParaRPr lang="en-US"/>
        </a:p>
      </dgm:t>
    </dgm:pt>
    <dgm:pt modelId="{75069CB9-3930-45F6-8A1A-127008D15189}" type="sibTrans" cxnId="{9651AB35-A883-4FFD-BB8C-D9549B88D91D}">
      <dgm:prSet/>
      <dgm:spPr/>
      <dgm:t>
        <a:bodyPr/>
        <a:lstStyle/>
        <a:p>
          <a:endParaRPr lang="en-US"/>
        </a:p>
      </dgm:t>
    </dgm:pt>
    <dgm:pt modelId="{8274E8C7-C714-41C8-835B-24D655164EC0}">
      <dgm:prSet phldrT="[Text]" custT="1"/>
      <dgm:spPr>
        <a:solidFill>
          <a:schemeClr val="bg1"/>
        </a:solidFill>
        <a:ln w="28575"/>
      </dgm:spPr>
      <dgm:t>
        <a:bodyPr/>
        <a:lstStyle/>
        <a:p>
          <a:pPr>
            <a:spcAft>
              <a:spcPts val="0"/>
            </a:spcAft>
          </a:pPr>
          <a:r>
            <a:rPr lang="en-US" sz="1600" dirty="0">
              <a:solidFill>
                <a:sysClr val="windowText" lastClr="000000"/>
              </a:solidFill>
              <a:latin typeface="United Sans Rg Bk" pitchFamily="50" charset="0"/>
            </a:rPr>
            <a:t>CARBOHYDRATE</a:t>
          </a:r>
          <a:endParaRPr lang="en-US" sz="1600" dirty="0">
            <a:solidFill>
              <a:sysClr val="windowText" lastClr="000000"/>
            </a:solidFill>
            <a:latin typeface="Arial Narrow" panose="020B0606020202030204" pitchFamily="34" charset="0"/>
          </a:endParaRPr>
        </a:p>
        <a:p>
          <a:pPr>
            <a:spcAft>
              <a:spcPts val="0"/>
            </a:spcAft>
          </a:pPr>
          <a:r>
            <a:rPr lang="en-US" sz="1600" b="0" dirty="0">
              <a:solidFill>
                <a:sysClr val="windowText" lastClr="000000"/>
              </a:solidFill>
              <a:latin typeface="Arial Narrow" panose="020B0606020202030204" pitchFamily="34" charset="0"/>
            </a:rPr>
            <a:t>Varies among athletes and periods of training</a:t>
          </a:r>
        </a:p>
        <a:p>
          <a:pPr>
            <a:spcAft>
              <a:spcPts val="0"/>
            </a:spcAft>
          </a:pPr>
          <a:r>
            <a:rPr lang="en-US" sz="1600" b="1" dirty="0">
              <a:solidFill>
                <a:srgbClr val="CF112B"/>
              </a:solidFill>
              <a:latin typeface="Arial Narrow" panose="020B0606020202030204" pitchFamily="34" charset="0"/>
            </a:rPr>
            <a:t>(vegetables, fruit, potatoes, rice)</a:t>
          </a:r>
          <a:endParaRPr lang="en-US" sz="1600" b="1" dirty="0">
            <a:solidFill>
              <a:srgbClr val="CF112B"/>
            </a:solidFill>
            <a:latin typeface="Arial" panose="020B0604020202020204" pitchFamily="34" charset="0"/>
            <a:cs typeface="Arial" panose="020B0604020202020204" pitchFamily="34" charset="0"/>
          </a:endParaRPr>
        </a:p>
        <a:p>
          <a:pPr>
            <a:spcAft>
              <a:spcPct val="35000"/>
            </a:spcAft>
          </a:pPr>
          <a:endParaRPr lang="en-US" sz="1200" b="1" dirty="0">
            <a:solidFill>
              <a:srgbClr val="CF112B"/>
            </a:solidFill>
            <a:latin typeface="Arial" panose="020B0604020202020204" pitchFamily="34" charset="0"/>
            <a:cs typeface="Arial" panose="020B0604020202020204" pitchFamily="34" charset="0"/>
          </a:endParaRPr>
        </a:p>
      </dgm:t>
    </dgm:pt>
    <dgm:pt modelId="{060BEC21-01FA-4663-B0D9-C917F40F07C5}" type="parTrans" cxnId="{94140FA5-662C-4A62-BCDA-C1D511663245}">
      <dgm:prSet/>
      <dgm:spPr/>
      <dgm:t>
        <a:bodyPr/>
        <a:lstStyle/>
        <a:p>
          <a:endParaRPr lang="en-US"/>
        </a:p>
      </dgm:t>
    </dgm:pt>
    <dgm:pt modelId="{6A927608-B98E-48C9-9115-98C7E44A62F1}" type="sibTrans" cxnId="{94140FA5-662C-4A62-BCDA-C1D511663245}">
      <dgm:prSet/>
      <dgm:spPr/>
      <dgm:t>
        <a:bodyPr/>
        <a:lstStyle/>
        <a:p>
          <a:endParaRPr lang="en-US"/>
        </a:p>
      </dgm:t>
    </dgm:pt>
    <dgm:pt modelId="{93790943-8349-4E22-AF0F-E0760BEA0749}">
      <dgm:prSet phldrT="[Text]" custT="1"/>
      <dgm:spPr>
        <a:solidFill>
          <a:schemeClr val="bg1"/>
        </a:solidFill>
        <a:ln w="28575"/>
      </dgm:spPr>
      <dgm:t>
        <a:bodyPr/>
        <a:lstStyle/>
        <a:p>
          <a:pPr>
            <a:spcAft>
              <a:spcPts val="0"/>
            </a:spcAft>
          </a:pPr>
          <a:r>
            <a:rPr lang="en-US" sz="1600" dirty="0">
              <a:solidFill>
                <a:sysClr val="windowText" lastClr="000000"/>
              </a:solidFill>
              <a:latin typeface="United Sans Rg Bk" pitchFamily="50" charset="0"/>
            </a:rPr>
            <a:t>PROTEIN</a:t>
          </a:r>
        </a:p>
        <a:p>
          <a:pPr>
            <a:spcAft>
              <a:spcPts val="0"/>
            </a:spcAft>
          </a:pPr>
          <a:r>
            <a:rPr lang="en-US" sz="1600" dirty="0">
              <a:solidFill>
                <a:sysClr val="windowText" lastClr="000000"/>
              </a:solidFill>
              <a:latin typeface="Arial Narrow" panose="020B0606020202030204" pitchFamily="34" charset="0"/>
              <a:cs typeface="Arial" panose="020B0604020202020204" pitchFamily="34" charset="0"/>
            </a:rPr>
            <a:t>Should be considered the first priority</a:t>
          </a:r>
        </a:p>
        <a:p>
          <a:pPr>
            <a:spcAft>
              <a:spcPts val="0"/>
            </a:spcAft>
          </a:pPr>
          <a:r>
            <a:rPr lang="en-US" sz="1600" b="1" dirty="0">
              <a:solidFill>
                <a:srgbClr val="CF112B"/>
              </a:solidFill>
              <a:latin typeface="Arial Narrow" panose="020B0606020202030204" pitchFamily="34" charset="0"/>
              <a:cs typeface="Arial" panose="020B0604020202020204" pitchFamily="34" charset="0"/>
            </a:rPr>
            <a:t>(meat, fish, high-quality eggs)</a:t>
          </a:r>
        </a:p>
        <a:p>
          <a:pPr>
            <a:spcAft>
              <a:spcPts val="0"/>
            </a:spcAft>
          </a:pPr>
          <a:r>
            <a:rPr lang="en-US" sz="1600" b="1" dirty="0">
              <a:solidFill>
                <a:sysClr val="windowText" lastClr="000000"/>
              </a:solidFill>
              <a:latin typeface="Arial" panose="020B0604020202020204" pitchFamily="34" charset="0"/>
              <a:cs typeface="Arial" panose="020B0604020202020204" pitchFamily="34" charset="0"/>
            </a:rPr>
            <a:t>BASELINE: 1 gram / </a:t>
          </a:r>
          <a:r>
            <a:rPr lang="en-US" sz="1600" b="1" dirty="0" err="1">
              <a:solidFill>
                <a:sysClr val="windowText" lastClr="000000"/>
              </a:solidFill>
              <a:latin typeface="Arial" panose="020B0604020202020204" pitchFamily="34" charset="0"/>
              <a:cs typeface="Arial" panose="020B0604020202020204" pitchFamily="34" charset="0"/>
            </a:rPr>
            <a:t>lb</a:t>
          </a:r>
          <a:r>
            <a:rPr lang="en-US" sz="1600" b="1" dirty="0">
              <a:solidFill>
                <a:sysClr val="windowText" lastClr="000000"/>
              </a:solidFill>
              <a:latin typeface="Arial" panose="020B0604020202020204" pitchFamily="34" charset="0"/>
              <a:cs typeface="Arial" panose="020B0604020202020204" pitchFamily="34" charset="0"/>
            </a:rPr>
            <a:t> of BW</a:t>
          </a:r>
        </a:p>
      </dgm:t>
    </dgm:pt>
    <dgm:pt modelId="{C5A2068A-9DB9-44FE-8D75-157500DD3660}" type="parTrans" cxnId="{74D00456-EC94-4BBB-A426-3B715C72D567}">
      <dgm:prSet/>
      <dgm:spPr/>
      <dgm:t>
        <a:bodyPr/>
        <a:lstStyle/>
        <a:p>
          <a:endParaRPr lang="en-US"/>
        </a:p>
      </dgm:t>
    </dgm:pt>
    <dgm:pt modelId="{BA0CD77E-3223-407D-8FBC-B402AF494AB2}" type="sibTrans" cxnId="{74D00456-EC94-4BBB-A426-3B715C72D567}">
      <dgm:prSet/>
      <dgm:spPr/>
      <dgm:t>
        <a:bodyPr/>
        <a:lstStyle/>
        <a:p>
          <a:endParaRPr lang="en-US"/>
        </a:p>
      </dgm:t>
    </dgm:pt>
    <dgm:pt modelId="{8F60DD6B-5B7A-487B-BF80-DD380FDFE2D6}">
      <dgm:prSet phldrT="[Text]" custT="1"/>
      <dgm:spPr>
        <a:solidFill>
          <a:schemeClr val="bg1"/>
        </a:solidFill>
        <a:ln w="28575"/>
      </dgm:spPr>
      <dgm:t>
        <a:bodyPr/>
        <a:lstStyle/>
        <a:p>
          <a:pPr>
            <a:spcAft>
              <a:spcPts val="0"/>
            </a:spcAft>
          </a:pPr>
          <a:r>
            <a:rPr lang="en-US" sz="1600" dirty="0">
              <a:solidFill>
                <a:sysClr val="windowText" lastClr="000000"/>
              </a:solidFill>
              <a:latin typeface="United Sans Rg Bk" pitchFamily="50" charset="0"/>
            </a:rPr>
            <a:t>FAT</a:t>
          </a:r>
        </a:p>
        <a:p>
          <a:pPr>
            <a:spcAft>
              <a:spcPts val="0"/>
            </a:spcAft>
          </a:pPr>
          <a:r>
            <a:rPr lang="en-US" sz="1600" dirty="0">
              <a:solidFill>
                <a:sysClr val="windowText" lastClr="000000"/>
              </a:solidFill>
              <a:latin typeface="Arial Narrow" panose="020B0606020202030204" pitchFamily="34" charset="0"/>
              <a:cs typeface="Arial" panose="020B0604020202020204" pitchFamily="34" charset="0"/>
            </a:rPr>
            <a:t>Absolutely necessary to support health</a:t>
          </a:r>
        </a:p>
        <a:p>
          <a:pPr>
            <a:spcAft>
              <a:spcPts val="0"/>
            </a:spcAft>
          </a:pPr>
          <a:r>
            <a:rPr lang="en-US" sz="1600" b="1" dirty="0">
              <a:solidFill>
                <a:srgbClr val="CF112B"/>
              </a:solidFill>
              <a:latin typeface="Arial Narrow" panose="020B0606020202030204" pitchFamily="34" charset="0"/>
              <a:cs typeface="Arial" panose="020B0604020202020204" pitchFamily="34" charset="0"/>
            </a:rPr>
            <a:t>(nuts and seeds, avocado, olive oil)</a:t>
          </a:r>
          <a:endParaRPr lang="en-US" sz="1600" b="1" dirty="0">
            <a:solidFill>
              <a:srgbClr val="CF112B"/>
            </a:solidFill>
            <a:latin typeface="Arial" panose="020B0604020202020204" pitchFamily="34" charset="0"/>
            <a:cs typeface="Arial" panose="020B0604020202020204" pitchFamily="34" charset="0"/>
          </a:endParaRPr>
        </a:p>
        <a:p>
          <a:pPr>
            <a:spcAft>
              <a:spcPct val="35000"/>
            </a:spcAft>
          </a:pPr>
          <a:endParaRPr lang="en-US" sz="1200" b="1" dirty="0">
            <a:solidFill>
              <a:srgbClr val="CF112B"/>
            </a:solidFill>
            <a:latin typeface="Arial" panose="020B0604020202020204" pitchFamily="34" charset="0"/>
            <a:cs typeface="Arial" panose="020B0604020202020204" pitchFamily="34" charset="0"/>
          </a:endParaRPr>
        </a:p>
      </dgm:t>
    </dgm:pt>
    <dgm:pt modelId="{19F2D562-037E-44B4-A31D-C82715BE7B08}" type="parTrans" cxnId="{AB4DFB37-EBA6-488A-AA07-8F617294D8B6}">
      <dgm:prSet/>
      <dgm:spPr/>
      <dgm:t>
        <a:bodyPr/>
        <a:lstStyle/>
        <a:p>
          <a:endParaRPr lang="en-US"/>
        </a:p>
      </dgm:t>
    </dgm:pt>
    <dgm:pt modelId="{94B8A137-520D-4AEF-B8AE-A48E5BF3DDF5}" type="sibTrans" cxnId="{AB4DFB37-EBA6-488A-AA07-8F617294D8B6}">
      <dgm:prSet/>
      <dgm:spPr/>
      <dgm:t>
        <a:bodyPr/>
        <a:lstStyle/>
        <a:p>
          <a:endParaRPr lang="en-US"/>
        </a:p>
      </dgm:t>
    </dgm:pt>
    <dgm:pt modelId="{997A5848-E682-4CDC-8D16-2B8E798E762A}">
      <dgm:prSet phldrT="[Text]" custT="1"/>
      <dgm:spPr>
        <a:solidFill>
          <a:srgbClr val="BCBDC1"/>
        </a:solidFill>
        <a:ln w="28575"/>
      </dgm:spPr>
      <dgm:t>
        <a:bodyPr/>
        <a:lstStyle/>
        <a:p>
          <a:r>
            <a:rPr lang="en-US" sz="2400" dirty="0">
              <a:solidFill>
                <a:srgbClr val="CF112B"/>
              </a:solidFill>
              <a:latin typeface="United Sans Rg Bk" pitchFamily="50" charset="0"/>
            </a:rPr>
            <a:t>QUALITY</a:t>
          </a:r>
          <a:endParaRPr lang="en-US" sz="2000" dirty="0">
            <a:solidFill>
              <a:srgbClr val="CF112B"/>
            </a:solidFill>
            <a:latin typeface="United Sans Rg Bk" pitchFamily="50" charset="0"/>
          </a:endParaRPr>
        </a:p>
        <a:p>
          <a:endParaRPr lang="en-US" sz="800" dirty="0">
            <a:solidFill>
              <a:srgbClr val="CF112B"/>
            </a:solidFill>
            <a:latin typeface="United Sans Rg Bk" pitchFamily="50" charset="0"/>
          </a:endParaRPr>
        </a:p>
      </dgm:t>
    </dgm:pt>
    <dgm:pt modelId="{26C77C2F-514F-4318-B48E-CBED0A2E5F4F}" type="sibTrans" cxnId="{158F47DA-2672-44DF-BA5A-0FD0D8ABFE61}">
      <dgm:prSet/>
      <dgm:spPr/>
      <dgm:t>
        <a:bodyPr/>
        <a:lstStyle/>
        <a:p>
          <a:endParaRPr lang="en-US"/>
        </a:p>
      </dgm:t>
    </dgm:pt>
    <dgm:pt modelId="{25675996-4284-4CF9-9987-287F219DFC31}" type="parTrans" cxnId="{158F47DA-2672-44DF-BA5A-0FD0D8ABFE61}">
      <dgm:prSet/>
      <dgm:spPr/>
      <dgm:t>
        <a:bodyPr/>
        <a:lstStyle/>
        <a:p>
          <a:endParaRPr lang="en-US"/>
        </a:p>
      </dgm:t>
    </dgm:pt>
    <dgm:pt modelId="{1A91C342-7BDD-4E06-933B-CA8487765BD5}" type="pres">
      <dgm:prSet presAssocID="{F5A1E333-0575-41B7-A052-62882F0F5B87}" presName="Name0" presStyleCnt="0">
        <dgm:presLayoutVars>
          <dgm:dir/>
          <dgm:animLvl val="lvl"/>
          <dgm:resizeHandles val="exact"/>
        </dgm:presLayoutVars>
      </dgm:prSet>
      <dgm:spPr/>
    </dgm:pt>
    <dgm:pt modelId="{57DDC69E-86C2-4129-B476-9D0BFC0CD414}" type="pres">
      <dgm:prSet presAssocID="{EEB21F51-7D42-4D04-8706-DD84CCD1DC02}" presName="boxAndChildren" presStyleCnt="0"/>
      <dgm:spPr/>
    </dgm:pt>
    <dgm:pt modelId="{071A32C4-678D-44AC-A374-E1D5FC057158}" type="pres">
      <dgm:prSet presAssocID="{EEB21F51-7D42-4D04-8706-DD84CCD1DC02}" presName="parentTextBox" presStyleLbl="node1" presStyleIdx="0" presStyleCnt="3"/>
      <dgm:spPr/>
      <dgm:t>
        <a:bodyPr/>
        <a:lstStyle/>
        <a:p>
          <a:endParaRPr lang="en-US"/>
        </a:p>
      </dgm:t>
    </dgm:pt>
    <dgm:pt modelId="{D996576E-3D99-4ADF-B9EE-791230139343}" type="pres">
      <dgm:prSet presAssocID="{EEB21F51-7D42-4D04-8706-DD84CCD1DC02}" presName="entireBox" presStyleLbl="node1" presStyleIdx="0" presStyleCnt="3" custScaleY="85179" custLinFactNeighborY="7912"/>
      <dgm:spPr/>
      <dgm:t>
        <a:bodyPr/>
        <a:lstStyle/>
        <a:p>
          <a:endParaRPr lang="en-US"/>
        </a:p>
      </dgm:t>
    </dgm:pt>
    <dgm:pt modelId="{70AC1F78-369D-46C1-986A-1649B804F0D6}" type="pres">
      <dgm:prSet presAssocID="{EEB21F51-7D42-4D04-8706-DD84CCD1DC02}" presName="descendantBox" presStyleCnt="0"/>
      <dgm:spPr/>
    </dgm:pt>
    <dgm:pt modelId="{74515E80-D3F8-4C7A-AE6A-11232C5D2D4A}" type="pres">
      <dgm:prSet presAssocID="{93790943-8349-4E22-AF0F-E0760BEA0749}" presName="childTextBox" presStyleLbl="fgAccFollowNode1" presStyleIdx="0" presStyleCnt="7" custScaleY="152844">
        <dgm:presLayoutVars>
          <dgm:bulletEnabled val="1"/>
        </dgm:presLayoutVars>
      </dgm:prSet>
      <dgm:spPr/>
      <dgm:t>
        <a:bodyPr/>
        <a:lstStyle/>
        <a:p>
          <a:endParaRPr lang="en-US"/>
        </a:p>
      </dgm:t>
    </dgm:pt>
    <dgm:pt modelId="{73E35BAB-380C-4839-B475-29513A477D8C}" type="pres">
      <dgm:prSet presAssocID="{8F60DD6B-5B7A-487B-BF80-DD380FDFE2D6}" presName="childTextBox" presStyleLbl="fgAccFollowNode1" presStyleIdx="1" presStyleCnt="7" custScaleY="153540" custLinFactNeighborX="0" custLinFactNeighborY="4341">
        <dgm:presLayoutVars>
          <dgm:bulletEnabled val="1"/>
        </dgm:presLayoutVars>
      </dgm:prSet>
      <dgm:spPr/>
      <dgm:t>
        <a:bodyPr/>
        <a:lstStyle/>
        <a:p>
          <a:endParaRPr lang="en-US"/>
        </a:p>
      </dgm:t>
    </dgm:pt>
    <dgm:pt modelId="{EC9F52BD-448F-467E-94F9-52E91F9E37C4}" type="pres">
      <dgm:prSet presAssocID="{8274E8C7-C714-41C8-835B-24D655164EC0}" presName="childTextBox" presStyleLbl="fgAccFollowNode1" presStyleIdx="2" presStyleCnt="7" custScaleY="153387">
        <dgm:presLayoutVars>
          <dgm:bulletEnabled val="1"/>
        </dgm:presLayoutVars>
      </dgm:prSet>
      <dgm:spPr/>
      <dgm:t>
        <a:bodyPr/>
        <a:lstStyle/>
        <a:p>
          <a:endParaRPr lang="en-US"/>
        </a:p>
      </dgm:t>
    </dgm:pt>
    <dgm:pt modelId="{7ED5BC98-F7BE-4A9B-8182-8BCF63855C2C}" type="pres">
      <dgm:prSet presAssocID="{26C77C2F-514F-4318-B48E-CBED0A2E5F4F}" presName="sp" presStyleCnt="0"/>
      <dgm:spPr/>
    </dgm:pt>
    <dgm:pt modelId="{548E4B92-49F6-4FA4-B4EA-A9F3FFEADE57}" type="pres">
      <dgm:prSet presAssocID="{997A5848-E682-4CDC-8D16-2B8E798E762A}" presName="arrowAndChildren" presStyleCnt="0"/>
      <dgm:spPr/>
    </dgm:pt>
    <dgm:pt modelId="{C3E72F5D-C5EF-462B-A4B6-884B0DD4160A}" type="pres">
      <dgm:prSet presAssocID="{997A5848-E682-4CDC-8D16-2B8E798E762A}" presName="parentTextArrow" presStyleLbl="node1" presStyleIdx="0" presStyleCnt="3" custScaleY="100834"/>
      <dgm:spPr/>
      <dgm:t>
        <a:bodyPr/>
        <a:lstStyle/>
        <a:p>
          <a:endParaRPr lang="en-US"/>
        </a:p>
      </dgm:t>
    </dgm:pt>
    <dgm:pt modelId="{84B9F657-AA52-45C7-86DE-266DB6D9372B}" type="pres">
      <dgm:prSet presAssocID="{997A5848-E682-4CDC-8D16-2B8E798E762A}" presName="arrow" presStyleLbl="node1" presStyleIdx="1" presStyleCnt="3" custScaleY="93343" custLinFactNeighborY="2371"/>
      <dgm:spPr/>
      <dgm:t>
        <a:bodyPr/>
        <a:lstStyle/>
        <a:p>
          <a:endParaRPr lang="en-US"/>
        </a:p>
      </dgm:t>
    </dgm:pt>
    <dgm:pt modelId="{8734DCB2-116B-4F42-AE0E-BBC2D3A999A1}" type="pres">
      <dgm:prSet presAssocID="{997A5848-E682-4CDC-8D16-2B8E798E762A}" presName="descendantArrow" presStyleCnt="0"/>
      <dgm:spPr/>
    </dgm:pt>
    <dgm:pt modelId="{3BB22C4C-FB56-4B03-B965-19AC90526198}" type="pres">
      <dgm:prSet presAssocID="{C109ADC2-A229-4FB5-A7F9-F587DA4B2F2A}" presName="childTextArrow" presStyleLbl="fgAccFollowNode1" presStyleIdx="3" presStyleCnt="7" custScaleY="162373" custLinFactNeighborY="-2913">
        <dgm:presLayoutVars>
          <dgm:bulletEnabled val="1"/>
        </dgm:presLayoutVars>
      </dgm:prSet>
      <dgm:spPr/>
      <dgm:t>
        <a:bodyPr/>
        <a:lstStyle/>
        <a:p>
          <a:endParaRPr lang="en-US"/>
        </a:p>
      </dgm:t>
    </dgm:pt>
    <dgm:pt modelId="{008DD55F-2355-4636-97AD-1EC741040C22}" type="pres">
      <dgm:prSet presAssocID="{077A37EC-EEA5-448E-B3B0-931E583CACF6}" presName="sp" presStyleCnt="0"/>
      <dgm:spPr/>
    </dgm:pt>
    <dgm:pt modelId="{CC0EEE7C-9472-4783-A3B2-710F3CE0D3B4}" type="pres">
      <dgm:prSet presAssocID="{F3A0714D-E86A-4F40-8CA3-AC01DCACC2AB}" presName="arrowAndChildren" presStyleCnt="0"/>
      <dgm:spPr/>
    </dgm:pt>
    <dgm:pt modelId="{4A3535A8-E14B-48FC-A11F-5E61E733BC4F}" type="pres">
      <dgm:prSet presAssocID="{F3A0714D-E86A-4F40-8CA3-AC01DCACC2AB}" presName="parentTextArrow" presStyleLbl="node1" presStyleIdx="1" presStyleCnt="3" custLinFactNeighborX="-10465" custLinFactNeighborY="-46"/>
      <dgm:spPr/>
      <dgm:t>
        <a:bodyPr/>
        <a:lstStyle/>
        <a:p>
          <a:endParaRPr lang="en-US"/>
        </a:p>
      </dgm:t>
    </dgm:pt>
    <dgm:pt modelId="{BDF6638A-2313-4226-99B1-478722D22D3F}" type="pres">
      <dgm:prSet presAssocID="{F3A0714D-E86A-4F40-8CA3-AC01DCACC2AB}" presName="arrow" presStyleLbl="node1" presStyleIdx="2" presStyleCnt="3" custScaleY="88749" custLinFactNeighborX="891" custLinFactNeighborY="480"/>
      <dgm:spPr/>
      <dgm:t>
        <a:bodyPr/>
        <a:lstStyle/>
        <a:p>
          <a:endParaRPr lang="en-US"/>
        </a:p>
      </dgm:t>
    </dgm:pt>
    <dgm:pt modelId="{D955E0F4-4042-48BF-BF51-9B0CC72E4BB9}" type="pres">
      <dgm:prSet presAssocID="{F3A0714D-E86A-4F40-8CA3-AC01DCACC2AB}" presName="descendantArrow" presStyleCnt="0"/>
      <dgm:spPr/>
    </dgm:pt>
    <dgm:pt modelId="{7C421A47-25F0-459A-B2E3-FA541C79EB8E}" type="pres">
      <dgm:prSet presAssocID="{271A8D3A-0864-4C97-BBD2-56BC54ED3449}" presName="childTextArrow" presStyleLbl="fgAccFollowNode1" presStyleIdx="4" presStyleCnt="7" custScaleY="116312" custLinFactY="289" custLinFactNeighborX="-147" custLinFactNeighborY="100000">
        <dgm:presLayoutVars>
          <dgm:bulletEnabled val="1"/>
        </dgm:presLayoutVars>
      </dgm:prSet>
      <dgm:spPr/>
      <dgm:t>
        <a:bodyPr/>
        <a:lstStyle/>
        <a:p>
          <a:endParaRPr lang="en-US"/>
        </a:p>
      </dgm:t>
    </dgm:pt>
    <dgm:pt modelId="{8193CD49-DB00-4CAF-B213-7C3444E9ABDF}" type="pres">
      <dgm:prSet presAssocID="{F4AE6ED5-D4B8-452E-BDB8-7502BA323E14}" presName="childTextArrow" presStyleLbl="fgAccFollowNode1" presStyleIdx="5" presStyleCnt="7" custScaleY="120480" custLinFactNeighborX="0" custLinFactNeighborY="98205">
        <dgm:presLayoutVars>
          <dgm:bulletEnabled val="1"/>
        </dgm:presLayoutVars>
      </dgm:prSet>
      <dgm:spPr/>
      <dgm:t>
        <a:bodyPr/>
        <a:lstStyle/>
        <a:p>
          <a:endParaRPr lang="en-US"/>
        </a:p>
      </dgm:t>
    </dgm:pt>
    <dgm:pt modelId="{858C98E4-D672-4F76-98FC-0A777B41004E}" type="pres">
      <dgm:prSet presAssocID="{50EAED9A-1701-4EF0-96C4-99F78683BCC2}" presName="childTextArrow" presStyleLbl="fgAccFollowNode1" presStyleIdx="6" presStyleCnt="7" custScaleY="123286" custLinFactNeighborX="147" custLinFactNeighborY="92287">
        <dgm:presLayoutVars>
          <dgm:bulletEnabled val="1"/>
        </dgm:presLayoutVars>
      </dgm:prSet>
      <dgm:spPr/>
      <dgm:t>
        <a:bodyPr/>
        <a:lstStyle/>
        <a:p>
          <a:endParaRPr lang="en-US"/>
        </a:p>
      </dgm:t>
    </dgm:pt>
  </dgm:ptLst>
  <dgm:cxnLst>
    <dgm:cxn modelId="{265C68BB-EA9C-4FF9-B0DF-31B33607C4EF}" type="presOf" srcId="{271A8D3A-0864-4C97-BBD2-56BC54ED3449}" destId="{7C421A47-25F0-459A-B2E3-FA541C79EB8E}" srcOrd="0" destOrd="0" presId="urn:microsoft.com/office/officeart/2005/8/layout/process4"/>
    <dgm:cxn modelId="{1D57675B-974A-4556-8E4B-0A025F8004B1}" srcId="{997A5848-E682-4CDC-8D16-2B8E798E762A}" destId="{C109ADC2-A229-4FB5-A7F9-F587DA4B2F2A}" srcOrd="0" destOrd="0" parTransId="{915FE560-9786-4E95-9659-25E9EC72A0C9}" sibTransId="{F5A9B6F6-D8C4-4BDC-97A0-F40E30B27317}"/>
    <dgm:cxn modelId="{4F7956C1-D7A1-412F-A942-161B463E17AA}" srcId="{F3A0714D-E86A-4F40-8CA3-AC01DCACC2AB}" destId="{F4AE6ED5-D4B8-452E-BDB8-7502BA323E14}" srcOrd="1" destOrd="0" parTransId="{C2A04C63-6524-48D5-8DE1-D61112F0FD4C}" sibTransId="{29D36D04-36FD-4D6C-84AF-F47D887568B3}"/>
    <dgm:cxn modelId="{27BA142A-1AAF-411B-A8FD-385F264311AE}" type="presOf" srcId="{EEB21F51-7D42-4D04-8706-DD84CCD1DC02}" destId="{D996576E-3D99-4ADF-B9EE-791230139343}" srcOrd="1" destOrd="0" presId="urn:microsoft.com/office/officeart/2005/8/layout/process4"/>
    <dgm:cxn modelId="{94ECA96F-06F6-4B52-BBF3-6BFD8FBDF088}" srcId="{F5A1E333-0575-41B7-A052-62882F0F5B87}" destId="{EEB21F51-7D42-4D04-8706-DD84CCD1DC02}" srcOrd="2" destOrd="0" parTransId="{F0F291C6-3D46-4165-86AF-5F597381B0DC}" sibTransId="{1EF2169E-55F3-46FA-A421-A5E06C6B3EE8}"/>
    <dgm:cxn modelId="{158F47DA-2672-44DF-BA5A-0FD0D8ABFE61}" srcId="{F5A1E333-0575-41B7-A052-62882F0F5B87}" destId="{997A5848-E682-4CDC-8D16-2B8E798E762A}" srcOrd="1" destOrd="0" parTransId="{25675996-4284-4CF9-9987-287F219DFC31}" sibTransId="{26C77C2F-514F-4318-B48E-CBED0A2E5F4F}"/>
    <dgm:cxn modelId="{C4191AA2-2748-4BA4-A0C4-0C1F5AAFAA22}" type="presOf" srcId="{F3A0714D-E86A-4F40-8CA3-AC01DCACC2AB}" destId="{BDF6638A-2313-4226-99B1-478722D22D3F}" srcOrd="1" destOrd="0" presId="urn:microsoft.com/office/officeart/2005/8/layout/process4"/>
    <dgm:cxn modelId="{94140FA5-662C-4A62-BCDA-C1D511663245}" srcId="{EEB21F51-7D42-4D04-8706-DD84CCD1DC02}" destId="{8274E8C7-C714-41C8-835B-24D655164EC0}" srcOrd="2" destOrd="0" parTransId="{060BEC21-01FA-4663-B0D9-C917F40F07C5}" sibTransId="{6A927608-B98E-48C9-9115-98C7E44A62F1}"/>
    <dgm:cxn modelId="{51DEE13A-1E1C-4762-8936-3B5A57006D37}" type="presOf" srcId="{50EAED9A-1701-4EF0-96C4-99F78683BCC2}" destId="{858C98E4-D672-4F76-98FC-0A777B41004E}" srcOrd="0" destOrd="0" presId="urn:microsoft.com/office/officeart/2005/8/layout/process4"/>
    <dgm:cxn modelId="{D82030D4-BDEF-4C1C-A1E2-9BFB5A4440DC}" srcId="{F3A0714D-E86A-4F40-8CA3-AC01DCACC2AB}" destId="{50EAED9A-1701-4EF0-96C4-99F78683BCC2}" srcOrd="2" destOrd="0" parTransId="{5264D517-9D64-4FE1-83EE-0DF8D8B4957D}" sibTransId="{5926821D-6F5D-4BF9-AC52-C41DADD6DCF1}"/>
    <dgm:cxn modelId="{7E5C06F4-E939-4602-B82D-C0080B1EAD36}" type="presOf" srcId="{997A5848-E682-4CDC-8D16-2B8E798E762A}" destId="{C3E72F5D-C5EF-462B-A4B6-884B0DD4160A}" srcOrd="0" destOrd="0" presId="urn:microsoft.com/office/officeart/2005/8/layout/process4"/>
    <dgm:cxn modelId="{A1FEA13A-5591-4137-AE6B-C387B848AEF0}" type="presOf" srcId="{F4AE6ED5-D4B8-452E-BDB8-7502BA323E14}" destId="{8193CD49-DB00-4CAF-B213-7C3444E9ABDF}" srcOrd="0" destOrd="0" presId="urn:microsoft.com/office/officeart/2005/8/layout/process4"/>
    <dgm:cxn modelId="{F86C4A84-B6C8-4483-A510-3769E5F49AA1}" type="presOf" srcId="{EEB21F51-7D42-4D04-8706-DD84CCD1DC02}" destId="{071A32C4-678D-44AC-A374-E1D5FC057158}" srcOrd="0" destOrd="0" presId="urn:microsoft.com/office/officeart/2005/8/layout/process4"/>
    <dgm:cxn modelId="{856805D0-EDA7-46BE-B6E8-A7C0E2B2CD44}" type="presOf" srcId="{93790943-8349-4E22-AF0F-E0760BEA0749}" destId="{74515E80-D3F8-4C7A-AE6A-11232C5D2D4A}" srcOrd="0" destOrd="0" presId="urn:microsoft.com/office/officeart/2005/8/layout/process4"/>
    <dgm:cxn modelId="{74D00456-EC94-4BBB-A426-3B715C72D567}" srcId="{EEB21F51-7D42-4D04-8706-DD84CCD1DC02}" destId="{93790943-8349-4E22-AF0F-E0760BEA0749}" srcOrd="0" destOrd="0" parTransId="{C5A2068A-9DB9-44FE-8D75-157500DD3660}" sibTransId="{BA0CD77E-3223-407D-8FBC-B402AF494AB2}"/>
    <dgm:cxn modelId="{1F113C45-457D-43B1-A1B4-565391F8664A}" type="presOf" srcId="{F3A0714D-E86A-4F40-8CA3-AC01DCACC2AB}" destId="{4A3535A8-E14B-48FC-A11F-5E61E733BC4F}" srcOrd="0" destOrd="0" presId="urn:microsoft.com/office/officeart/2005/8/layout/process4"/>
    <dgm:cxn modelId="{C7898D16-E9D9-4BB6-98DF-F8EDB3E07CC8}" srcId="{F5A1E333-0575-41B7-A052-62882F0F5B87}" destId="{F3A0714D-E86A-4F40-8CA3-AC01DCACC2AB}" srcOrd="0" destOrd="0" parTransId="{F0591C01-E50C-4D91-8A94-2E0FB9193F25}" sibTransId="{077A37EC-EEA5-448E-B3B0-931E583CACF6}"/>
    <dgm:cxn modelId="{32BCC3C5-5E52-4B50-A833-945728132749}" type="presOf" srcId="{F5A1E333-0575-41B7-A052-62882F0F5B87}" destId="{1A91C342-7BDD-4E06-933B-CA8487765BD5}" srcOrd="0" destOrd="0" presId="urn:microsoft.com/office/officeart/2005/8/layout/process4"/>
    <dgm:cxn modelId="{F4F99703-32F0-4588-B212-E38A1F94AAB1}" type="presOf" srcId="{8274E8C7-C714-41C8-835B-24D655164EC0}" destId="{EC9F52BD-448F-467E-94F9-52E91F9E37C4}" srcOrd="0" destOrd="0" presId="urn:microsoft.com/office/officeart/2005/8/layout/process4"/>
    <dgm:cxn modelId="{0EEBF85C-6E6E-4926-A6DD-1A224461240F}" type="presOf" srcId="{C109ADC2-A229-4FB5-A7F9-F587DA4B2F2A}" destId="{3BB22C4C-FB56-4B03-B965-19AC90526198}" srcOrd="0" destOrd="0" presId="urn:microsoft.com/office/officeart/2005/8/layout/process4"/>
    <dgm:cxn modelId="{1D2931A2-A761-4612-843B-1AC0902219BF}" type="presOf" srcId="{997A5848-E682-4CDC-8D16-2B8E798E762A}" destId="{84B9F657-AA52-45C7-86DE-266DB6D9372B}" srcOrd="1" destOrd="0" presId="urn:microsoft.com/office/officeart/2005/8/layout/process4"/>
    <dgm:cxn modelId="{9651AB35-A883-4FFD-BB8C-D9549B88D91D}" srcId="{F3A0714D-E86A-4F40-8CA3-AC01DCACC2AB}" destId="{271A8D3A-0864-4C97-BBD2-56BC54ED3449}" srcOrd="0" destOrd="0" parTransId="{F25B8DC3-DAAC-440E-9848-C729B1FA4D60}" sibTransId="{75069CB9-3930-45F6-8A1A-127008D15189}"/>
    <dgm:cxn modelId="{83145A47-3A37-4D62-845C-B1847CDB9475}" type="presOf" srcId="{8F60DD6B-5B7A-487B-BF80-DD380FDFE2D6}" destId="{73E35BAB-380C-4839-B475-29513A477D8C}" srcOrd="0" destOrd="0" presId="urn:microsoft.com/office/officeart/2005/8/layout/process4"/>
    <dgm:cxn modelId="{AB4DFB37-EBA6-488A-AA07-8F617294D8B6}" srcId="{EEB21F51-7D42-4D04-8706-DD84CCD1DC02}" destId="{8F60DD6B-5B7A-487B-BF80-DD380FDFE2D6}" srcOrd="1" destOrd="0" parTransId="{19F2D562-037E-44B4-A31D-C82715BE7B08}" sibTransId="{94B8A137-520D-4AEF-B8AE-A48E5BF3DDF5}"/>
    <dgm:cxn modelId="{3CEF1817-21A0-4537-918B-733482133F41}" type="presParOf" srcId="{1A91C342-7BDD-4E06-933B-CA8487765BD5}" destId="{57DDC69E-86C2-4129-B476-9D0BFC0CD414}" srcOrd="0" destOrd="0" presId="urn:microsoft.com/office/officeart/2005/8/layout/process4"/>
    <dgm:cxn modelId="{607908B3-5FE4-41CB-856C-DD006FCFD435}" type="presParOf" srcId="{57DDC69E-86C2-4129-B476-9D0BFC0CD414}" destId="{071A32C4-678D-44AC-A374-E1D5FC057158}" srcOrd="0" destOrd="0" presId="urn:microsoft.com/office/officeart/2005/8/layout/process4"/>
    <dgm:cxn modelId="{D1123E6A-FD5E-488C-8CE8-1D2E7B6A042A}" type="presParOf" srcId="{57DDC69E-86C2-4129-B476-9D0BFC0CD414}" destId="{D996576E-3D99-4ADF-B9EE-791230139343}" srcOrd="1" destOrd="0" presId="urn:microsoft.com/office/officeart/2005/8/layout/process4"/>
    <dgm:cxn modelId="{2B0D7796-5D92-4FDA-9442-D2326D3DA841}" type="presParOf" srcId="{57DDC69E-86C2-4129-B476-9D0BFC0CD414}" destId="{70AC1F78-369D-46C1-986A-1649B804F0D6}" srcOrd="2" destOrd="0" presId="urn:microsoft.com/office/officeart/2005/8/layout/process4"/>
    <dgm:cxn modelId="{1310F464-78B7-42D2-B108-E50CC06C3EA5}" type="presParOf" srcId="{70AC1F78-369D-46C1-986A-1649B804F0D6}" destId="{74515E80-D3F8-4C7A-AE6A-11232C5D2D4A}" srcOrd="0" destOrd="0" presId="urn:microsoft.com/office/officeart/2005/8/layout/process4"/>
    <dgm:cxn modelId="{400FC540-45E7-4FFE-BAB7-2C05EED0589C}" type="presParOf" srcId="{70AC1F78-369D-46C1-986A-1649B804F0D6}" destId="{73E35BAB-380C-4839-B475-29513A477D8C}" srcOrd="1" destOrd="0" presId="urn:microsoft.com/office/officeart/2005/8/layout/process4"/>
    <dgm:cxn modelId="{ABCD8E43-C66D-4255-8A21-2E3A81C4E1CE}" type="presParOf" srcId="{70AC1F78-369D-46C1-986A-1649B804F0D6}" destId="{EC9F52BD-448F-467E-94F9-52E91F9E37C4}" srcOrd="2" destOrd="0" presId="urn:microsoft.com/office/officeart/2005/8/layout/process4"/>
    <dgm:cxn modelId="{98E40C7E-ED30-42CD-8661-714E101FE9A7}" type="presParOf" srcId="{1A91C342-7BDD-4E06-933B-CA8487765BD5}" destId="{7ED5BC98-F7BE-4A9B-8182-8BCF63855C2C}" srcOrd="1" destOrd="0" presId="urn:microsoft.com/office/officeart/2005/8/layout/process4"/>
    <dgm:cxn modelId="{85080D72-347F-4F92-8BA1-CB69FEC628DD}" type="presParOf" srcId="{1A91C342-7BDD-4E06-933B-CA8487765BD5}" destId="{548E4B92-49F6-4FA4-B4EA-A9F3FFEADE57}" srcOrd="2" destOrd="0" presId="urn:microsoft.com/office/officeart/2005/8/layout/process4"/>
    <dgm:cxn modelId="{59F6D400-3442-43DD-81AB-099824EE4372}" type="presParOf" srcId="{548E4B92-49F6-4FA4-B4EA-A9F3FFEADE57}" destId="{C3E72F5D-C5EF-462B-A4B6-884B0DD4160A}" srcOrd="0" destOrd="0" presId="urn:microsoft.com/office/officeart/2005/8/layout/process4"/>
    <dgm:cxn modelId="{9E70DCF3-CFA8-4094-B301-0D54E10E91EC}" type="presParOf" srcId="{548E4B92-49F6-4FA4-B4EA-A9F3FFEADE57}" destId="{84B9F657-AA52-45C7-86DE-266DB6D9372B}" srcOrd="1" destOrd="0" presId="urn:microsoft.com/office/officeart/2005/8/layout/process4"/>
    <dgm:cxn modelId="{BE8AAC06-54E3-46A6-8EFF-F8377D14FA93}" type="presParOf" srcId="{548E4B92-49F6-4FA4-B4EA-A9F3FFEADE57}" destId="{8734DCB2-116B-4F42-AE0E-BBC2D3A999A1}" srcOrd="2" destOrd="0" presId="urn:microsoft.com/office/officeart/2005/8/layout/process4"/>
    <dgm:cxn modelId="{6F4AAC41-70E1-443E-BD7F-0B2E349E41E1}" type="presParOf" srcId="{8734DCB2-116B-4F42-AE0E-BBC2D3A999A1}" destId="{3BB22C4C-FB56-4B03-B965-19AC90526198}" srcOrd="0" destOrd="0" presId="urn:microsoft.com/office/officeart/2005/8/layout/process4"/>
    <dgm:cxn modelId="{1B85916E-469C-4F3D-B0D0-D801E136C0F8}" type="presParOf" srcId="{1A91C342-7BDD-4E06-933B-CA8487765BD5}" destId="{008DD55F-2355-4636-97AD-1EC741040C22}" srcOrd="3" destOrd="0" presId="urn:microsoft.com/office/officeart/2005/8/layout/process4"/>
    <dgm:cxn modelId="{0C0B793A-700E-4D50-8118-BF0BD7B6B0DE}" type="presParOf" srcId="{1A91C342-7BDD-4E06-933B-CA8487765BD5}" destId="{CC0EEE7C-9472-4783-A3B2-710F3CE0D3B4}" srcOrd="4" destOrd="0" presId="urn:microsoft.com/office/officeart/2005/8/layout/process4"/>
    <dgm:cxn modelId="{524111D1-6FD3-486D-905B-4AC3EAB08318}" type="presParOf" srcId="{CC0EEE7C-9472-4783-A3B2-710F3CE0D3B4}" destId="{4A3535A8-E14B-48FC-A11F-5E61E733BC4F}" srcOrd="0" destOrd="0" presId="urn:microsoft.com/office/officeart/2005/8/layout/process4"/>
    <dgm:cxn modelId="{2C766EAE-A01C-404A-981C-F5C5D2238D45}" type="presParOf" srcId="{CC0EEE7C-9472-4783-A3B2-710F3CE0D3B4}" destId="{BDF6638A-2313-4226-99B1-478722D22D3F}" srcOrd="1" destOrd="0" presId="urn:microsoft.com/office/officeart/2005/8/layout/process4"/>
    <dgm:cxn modelId="{2A7B2515-9AAC-4C06-8B25-CB5123864586}" type="presParOf" srcId="{CC0EEE7C-9472-4783-A3B2-710F3CE0D3B4}" destId="{D955E0F4-4042-48BF-BF51-9B0CC72E4BB9}" srcOrd="2" destOrd="0" presId="urn:microsoft.com/office/officeart/2005/8/layout/process4"/>
    <dgm:cxn modelId="{20BAFAB3-F5A8-40B4-AA31-CD3AF630121C}" type="presParOf" srcId="{D955E0F4-4042-48BF-BF51-9B0CC72E4BB9}" destId="{7C421A47-25F0-459A-B2E3-FA541C79EB8E}" srcOrd="0" destOrd="0" presId="urn:microsoft.com/office/officeart/2005/8/layout/process4"/>
    <dgm:cxn modelId="{967B74C4-B439-4E90-921A-74836EF09018}" type="presParOf" srcId="{D955E0F4-4042-48BF-BF51-9B0CC72E4BB9}" destId="{8193CD49-DB00-4CAF-B213-7C3444E9ABDF}" srcOrd="1" destOrd="0" presId="urn:microsoft.com/office/officeart/2005/8/layout/process4"/>
    <dgm:cxn modelId="{0209541D-3D9E-40D7-9DF3-B39897AA55B9}" type="presParOf" srcId="{D955E0F4-4042-48BF-BF51-9B0CC72E4BB9}" destId="{858C98E4-D672-4F76-98FC-0A777B41004E}"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6576E-3D99-4ADF-B9EE-791230139343}">
      <dsp:nvSpPr>
        <dsp:cNvPr id="0" name=""/>
        <dsp:cNvSpPr/>
      </dsp:nvSpPr>
      <dsp:spPr>
        <a:xfrm>
          <a:off x="0" y="3585730"/>
          <a:ext cx="11866098" cy="1071792"/>
        </a:xfrm>
        <a:prstGeom prst="rect">
          <a:avLst/>
        </a:prstGeom>
        <a:solidFill>
          <a:srgbClr val="BCBDC1"/>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a:solidFill>
                <a:srgbClr val="CF112B"/>
              </a:solidFill>
              <a:latin typeface="United Sans Rg Bk" pitchFamily="50" charset="0"/>
            </a:rPr>
            <a:t>MACRONUTRIENT COMPOSITION</a:t>
          </a:r>
        </a:p>
        <a:p>
          <a:pPr lvl="0" algn="ctr" defTabSz="1066800">
            <a:lnSpc>
              <a:spcPct val="90000"/>
            </a:lnSpc>
            <a:spcBef>
              <a:spcPct val="0"/>
            </a:spcBef>
            <a:spcAft>
              <a:spcPct val="35000"/>
            </a:spcAft>
          </a:pPr>
          <a:endParaRPr lang="en-US" sz="800" kern="1200">
            <a:solidFill>
              <a:srgbClr val="CF112B"/>
            </a:solidFill>
            <a:latin typeface="United Sans Rg Bk" pitchFamily="50" charset="0"/>
          </a:endParaRPr>
        </a:p>
      </dsp:txBody>
      <dsp:txXfrm>
        <a:off x="0" y="3585730"/>
        <a:ext cx="11866098" cy="578767"/>
      </dsp:txXfrm>
    </dsp:sp>
    <dsp:sp modelId="{74515E80-D3F8-4C7A-AE6A-11232C5D2D4A}">
      <dsp:nvSpPr>
        <dsp:cNvPr id="0" name=""/>
        <dsp:cNvSpPr/>
      </dsp:nvSpPr>
      <dsp:spPr>
        <a:xfrm>
          <a:off x="5793" y="3894304"/>
          <a:ext cx="3951503" cy="884675"/>
        </a:xfrm>
        <a:prstGeom prst="rect">
          <a:avLst/>
        </a:prstGeom>
        <a:solidFill>
          <a:schemeClr val="bg1"/>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ts val="0"/>
            </a:spcAft>
          </a:pPr>
          <a:r>
            <a:rPr lang="en-US" sz="1600" kern="1200" dirty="0">
              <a:solidFill>
                <a:sysClr val="windowText" lastClr="000000"/>
              </a:solidFill>
              <a:latin typeface="United Sans Rg Bk" pitchFamily="50" charset="0"/>
            </a:rPr>
            <a:t>PROTEIN</a:t>
          </a:r>
        </a:p>
        <a:p>
          <a:pPr lvl="0" algn="ctr" defTabSz="711200">
            <a:lnSpc>
              <a:spcPct val="90000"/>
            </a:lnSpc>
            <a:spcBef>
              <a:spcPct val="0"/>
            </a:spcBef>
            <a:spcAft>
              <a:spcPts val="0"/>
            </a:spcAft>
          </a:pPr>
          <a:r>
            <a:rPr lang="en-US" sz="1600" kern="1200" dirty="0">
              <a:solidFill>
                <a:sysClr val="windowText" lastClr="000000"/>
              </a:solidFill>
              <a:latin typeface="Arial Narrow" panose="020B0606020202030204" pitchFamily="34" charset="0"/>
              <a:cs typeface="Arial" panose="020B0604020202020204" pitchFamily="34" charset="0"/>
            </a:rPr>
            <a:t>Should be considered the first priority</a:t>
          </a:r>
        </a:p>
        <a:p>
          <a:pPr lvl="0" algn="ctr" defTabSz="711200">
            <a:lnSpc>
              <a:spcPct val="90000"/>
            </a:lnSpc>
            <a:spcBef>
              <a:spcPct val="0"/>
            </a:spcBef>
            <a:spcAft>
              <a:spcPts val="0"/>
            </a:spcAft>
          </a:pPr>
          <a:r>
            <a:rPr lang="en-US" sz="1600" b="1" kern="1200" dirty="0">
              <a:solidFill>
                <a:srgbClr val="CF112B"/>
              </a:solidFill>
              <a:latin typeface="Arial Narrow" panose="020B0606020202030204" pitchFamily="34" charset="0"/>
              <a:cs typeface="Arial" panose="020B0604020202020204" pitchFamily="34" charset="0"/>
            </a:rPr>
            <a:t>(meat, fish, high-quality eggs)</a:t>
          </a:r>
        </a:p>
        <a:p>
          <a:pPr lvl="0" algn="ctr" defTabSz="711200">
            <a:lnSpc>
              <a:spcPct val="90000"/>
            </a:lnSpc>
            <a:spcBef>
              <a:spcPct val="0"/>
            </a:spcBef>
            <a:spcAft>
              <a:spcPts val="0"/>
            </a:spcAft>
          </a:pPr>
          <a:r>
            <a:rPr lang="en-US" sz="1600" b="1" kern="1200" dirty="0">
              <a:solidFill>
                <a:sysClr val="windowText" lastClr="000000"/>
              </a:solidFill>
              <a:latin typeface="Arial" panose="020B0604020202020204" pitchFamily="34" charset="0"/>
              <a:cs typeface="Arial" panose="020B0604020202020204" pitchFamily="34" charset="0"/>
            </a:rPr>
            <a:t>BASELINE: 1 gram / </a:t>
          </a:r>
          <a:r>
            <a:rPr lang="en-US" sz="1600" b="1" kern="1200" dirty="0" err="1">
              <a:solidFill>
                <a:sysClr val="windowText" lastClr="000000"/>
              </a:solidFill>
              <a:latin typeface="Arial" panose="020B0604020202020204" pitchFamily="34" charset="0"/>
              <a:cs typeface="Arial" panose="020B0604020202020204" pitchFamily="34" charset="0"/>
            </a:rPr>
            <a:t>lb</a:t>
          </a:r>
          <a:r>
            <a:rPr lang="en-US" sz="1600" b="1" kern="1200" dirty="0">
              <a:solidFill>
                <a:sysClr val="windowText" lastClr="000000"/>
              </a:solidFill>
              <a:latin typeface="Arial" panose="020B0604020202020204" pitchFamily="34" charset="0"/>
              <a:cs typeface="Arial" panose="020B0604020202020204" pitchFamily="34" charset="0"/>
            </a:rPr>
            <a:t> of BW</a:t>
          </a:r>
        </a:p>
      </dsp:txBody>
      <dsp:txXfrm>
        <a:off x="5793" y="3894304"/>
        <a:ext cx="3951503" cy="884675"/>
      </dsp:txXfrm>
    </dsp:sp>
    <dsp:sp modelId="{73E35BAB-380C-4839-B475-29513A477D8C}">
      <dsp:nvSpPr>
        <dsp:cNvPr id="0" name=""/>
        <dsp:cNvSpPr/>
      </dsp:nvSpPr>
      <dsp:spPr>
        <a:xfrm>
          <a:off x="3957297" y="3892300"/>
          <a:ext cx="3951503" cy="888704"/>
        </a:xfrm>
        <a:prstGeom prst="rect">
          <a:avLst/>
        </a:prstGeom>
        <a:solidFill>
          <a:schemeClr val="bg1"/>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ts val="0"/>
            </a:spcAft>
          </a:pPr>
          <a:r>
            <a:rPr lang="en-US" sz="1600" kern="1200" dirty="0">
              <a:solidFill>
                <a:sysClr val="windowText" lastClr="000000"/>
              </a:solidFill>
              <a:latin typeface="United Sans Rg Bk" pitchFamily="50" charset="0"/>
            </a:rPr>
            <a:t>FAT</a:t>
          </a:r>
        </a:p>
        <a:p>
          <a:pPr lvl="0" algn="ctr" defTabSz="711200">
            <a:lnSpc>
              <a:spcPct val="90000"/>
            </a:lnSpc>
            <a:spcBef>
              <a:spcPct val="0"/>
            </a:spcBef>
            <a:spcAft>
              <a:spcPts val="0"/>
            </a:spcAft>
          </a:pPr>
          <a:r>
            <a:rPr lang="en-US" sz="1600" kern="1200" dirty="0">
              <a:solidFill>
                <a:sysClr val="windowText" lastClr="000000"/>
              </a:solidFill>
              <a:latin typeface="Arial Narrow" panose="020B0606020202030204" pitchFamily="34" charset="0"/>
              <a:cs typeface="Arial" panose="020B0604020202020204" pitchFamily="34" charset="0"/>
            </a:rPr>
            <a:t>Absolutely necessary to support health</a:t>
          </a:r>
        </a:p>
        <a:p>
          <a:pPr lvl="0" algn="ctr" defTabSz="711200">
            <a:lnSpc>
              <a:spcPct val="90000"/>
            </a:lnSpc>
            <a:spcBef>
              <a:spcPct val="0"/>
            </a:spcBef>
            <a:spcAft>
              <a:spcPts val="0"/>
            </a:spcAft>
          </a:pPr>
          <a:r>
            <a:rPr lang="en-US" sz="1600" b="1" kern="1200" dirty="0">
              <a:solidFill>
                <a:srgbClr val="CF112B"/>
              </a:solidFill>
              <a:latin typeface="Arial Narrow" panose="020B0606020202030204" pitchFamily="34" charset="0"/>
              <a:cs typeface="Arial" panose="020B0604020202020204" pitchFamily="34" charset="0"/>
            </a:rPr>
            <a:t>(nuts and seeds, avocado, olive oil)</a:t>
          </a:r>
          <a:endParaRPr lang="en-US" sz="1600" b="1" kern="1200" dirty="0">
            <a:solidFill>
              <a:srgbClr val="CF112B"/>
            </a:solidFill>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endParaRPr lang="en-US" sz="1200" b="1" kern="1200" dirty="0">
            <a:solidFill>
              <a:srgbClr val="CF112B"/>
            </a:solidFill>
            <a:latin typeface="Arial" panose="020B0604020202020204" pitchFamily="34" charset="0"/>
            <a:cs typeface="Arial" panose="020B0604020202020204" pitchFamily="34" charset="0"/>
          </a:endParaRPr>
        </a:p>
      </dsp:txBody>
      <dsp:txXfrm>
        <a:off x="3957297" y="3892300"/>
        <a:ext cx="3951503" cy="888704"/>
      </dsp:txXfrm>
    </dsp:sp>
    <dsp:sp modelId="{EC9F52BD-448F-467E-94F9-52E91F9E37C4}">
      <dsp:nvSpPr>
        <dsp:cNvPr id="0" name=""/>
        <dsp:cNvSpPr/>
      </dsp:nvSpPr>
      <dsp:spPr>
        <a:xfrm>
          <a:off x="7908800" y="3892732"/>
          <a:ext cx="3951503" cy="887818"/>
        </a:xfrm>
        <a:prstGeom prst="rect">
          <a:avLst/>
        </a:prstGeom>
        <a:solidFill>
          <a:schemeClr val="bg1"/>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ts val="0"/>
            </a:spcAft>
          </a:pPr>
          <a:r>
            <a:rPr lang="en-US" sz="1600" kern="1200" dirty="0">
              <a:solidFill>
                <a:sysClr val="windowText" lastClr="000000"/>
              </a:solidFill>
              <a:latin typeface="United Sans Rg Bk" pitchFamily="50" charset="0"/>
            </a:rPr>
            <a:t>CARBOHYDRATE</a:t>
          </a:r>
          <a:endParaRPr lang="en-US" sz="1600" kern="1200" dirty="0">
            <a:solidFill>
              <a:sysClr val="windowText" lastClr="000000"/>
            </a:solidFill>
            <a:latin typeface="Arial Narrow" panose="020B0606020202030204" pitchFamily="34" charset="0"/>
          </a:endParaRPr>
        </a:p>
        <a:p>
          <a:pPr lvl="0" algn="ctr" defTabSz="711200">
            <a:lnSpc>
              <a:spcPct val="90000"/>
            </a:lnSpc>
            <a:spcBef>
              <a:spcPct val="0"/>
            </a:spcBef>
            <a:spcAft>
              <a:spcPts val="0"/>
            </a:spcAft>
          </a:pPr>
          <a:r>
            <a:rPr lang="en-US" sz="1600" b="0" kern="1200" dirty="0">
              <a:solidFill>
                <a:sysClr val="windowText" lastClr="000000"/>
              </a:solidFill>
              <a:latin typeface="Arial Narrow" panose="020B0606020202030204" pitchFamily="34" charset="0"/>
            </a:rPr>
            <a:t>Varies among athletes and periods of training</a:t>
          </a:r>
        </a:p>
        <a:p>
          <a:pPr lvl="0" algn="ctr" defTabSz="711200">
            <a:lnSpc>
              <a:spcPct val="90000"/>
            </a:lnSpc>
            <a:spcBef>
              <a:spcPct val="0"/>
            </a:spcBef>
            <a:spcAft>
              <a:spcPts val="0"/>
            </a:spcAft>
          </a:pPr>
          <a:r>
            <a:rPr lang="en-US" sz="1600" b="1" kern="1200" dirty="0">
              <a:solidFill>
                <a:srgbClr val="CF112B"/>
              </a:solidFill>
              <a:latin typeface="Arial Narrow" panose="020B0606020202030204" pitchFamily="34" charset="0"/>
            </a:rPr>
            <a:t>(vegetables, fruit, potatoes, rice)</a:t>
          </a:r>
          <a:endParaRPr lang="en-US" sz="1600" b="1" kern="1200" dirty="0">
            <a:solidFill>
              <a:srgbClr val="CF112B"/>
            </a:solidFill>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endParaRPr lang="en-US" sz="1200" b="1" kern="1200" dirty="0">
            <a:solidFill>
              <a:srgbClr val="CF112B"/>
            </a:solidFill>
            <a:latin typeface="Arial" panose="020B0604020202020204" pitchFamily="34" charset="0"/>
            <a:cs typeface="Arial" panose="020B0604020202020204" pitchFamily="34" charset="0"/>
          </a:endParaRPr>
        </a:p>
      </dsp:txBody>
      <dsp:txXfrm>
        <a:off x="7908800" y="3892732"/>
        <a:ext cx="3951503" cy="887818"/>
      </dsp:txXfrm>
    </dsp:sp>
    <dsp:sp modelId="{84B9F657-AA52-45C7-86DE-266DB6D9372B}">
      <dsp:nvSpPr>
        <dsp:cNvPr id="0" name=""/>
        <dsp:cNvSpPr/>
      </dsp:nvSpPr>
      <dsp:spPr>
        <a:xfrm rot="10800000">
          <a:off x="0" y="1744525"/>
          <a:ext cx="11866098" cy="1806409"/>
        </a:xfrm>
        <a:prstGeom prst="upArrowCallout">
          <a:avLst/>
        </a:prstGeom>
        <a:solidFill>
          <a:srgbClr val="BCBDC1"/>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a:solidFill>
                <a:srgbClr val="CF112B"/>
              </a:solidFill>
              <a:latin typeface="United Sans Rg Bk" pitchFamily="50" charset="0"/>
            </a:rPr>
            <a:t>QUALITY</a:t>
          </a:r>
          <a:endParaRPr lang="en-US" sz="2000" kern="1200" dirty="0">
            <a:solidFill>
              <a:srgbClr val="CF112B"/>
            </a:solidFill>
            <a:latin typeface="United Sans Rg Bk" pitchFamily="50" charset="0"/>
          </a:endParaRPr>
        </a:p>
        <a:p>
          <a:pPr lvl="0" algn="ctr" defTabSz="1066800">
            <a:lnSpc>
              <a:spcPct val="90000"/>
            </a:lnSpc>
            <a:spcBef>
              <a:spcPct val="0"/>
            </a:spcBef>
            <a:spcAft>
              <a:spcPct val="35000"/>
            </a:spcAft>
          </a:pPr>
          <a:endParaRPr lang="en-US" sz="800" kern="1200" dirty="0">
            <a:solidFill>
              <a:srgbClr val="CF112B"/>
            </a:solidFill>
            <a:latin typeface="United Sans Rg Bk" pitchFamily="50" charset="0"/>
          </a:endParaRPr>
        </a:p>
      </dsp:txBody>
      <dsp:txXfrm rot="-10800000">
        <a:off x="0" y="1744525"/>
        <a:ext cx="11866098" cy="634049"/>
      </dsp:txXfrm>
    </dsp:sp>
    <dsp:sp modelId="{3BB22C4C-FB56-4B03-B965-19AC90526198}">
      <dsp:nvSpPr>
        <dsp:cNvPr id="0" name=""/>
        <dsp:cNvSpPr/>
      </dsp:nvSpPr>
      <dsp:spPr>
        <a:xfrm>
          <a:off x="0" y="2116182"/>
          <a:ext cx="11866098" cy="939548"/>
        </a:xfrm>
        <a:prstGeom prst="rect">
          <a:avLst/>
        </a:prstGeom>
        <a:solidFill>
          <a:schemeClr val="bg1"/>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kern="1200" dirty="0">
              <a:solidFill>
                <a:sysClr val="windowText" lastClr="000000"/>
              </a:solidFill>
              <a:latin typeface="Arial" panose="020B0604020202020204" pitchFamily="34" charset="0"/>
              <a:cs typeface="Arial" panose="020B0604020202020204" pitchFamily="34" charset="0"/>
            </a:rPr>
            <a:t>Natural foods are generally superior in terms of their support of athletic performance and basic health. This leaves </a:t>
          </a:r>
          <a:r>
            <a:rPr lang="en-US" sz="1600" b="1" kern="1200" dirty="0">
              <a:solidFill>
                <a:srgbClr val="CF112B"/>
              </a:solidFill>
              <a:latin typeface="Arial" panose="020B0604020202020204" pitchFamily="34" charset="0"/>
              <a:cs typeface="Arial" panose="020B0604020202020204" pitchFamily="34" charset="0"/>
            </a:rPr>
            <a:t>meat, fish, eggs, vegetables, fruits, nuts, certain oils, and possibly certain dairy products </a:t>
          </a:r>
          <a:r>
            <a:rPr lang="en-US" sz="1600" kern="1200" dirty="0">
              <a:solidFill>
                <a:sysClr val="windowText" lastClr="000000"/>
              </a:solidFill>
              <a:latin typeface="Arial" panose="020B0604020202020204" pitchFamily="34" charset="0"/>
              <a:cs typeface="Arial" panose="020B0604020202020204" pitchFamily="34" charset="0"/>
            </a:rPr>
            <a:t>as the types of foods that will ideally comprise the bulk of the athlete's intake</a:t>
          </a:r>
          <a:r>
            <a:rPr lang="en-US" sz="1600" kern="1200" dirty="0" smtClean="0">
              <a:solidFill>
                <a:sysClr val="windowText" lastClr="000000"/>
              </a:solidFill>
              <a:latin typeface="Arial" panose="020B0604020202020204" pitchFamily="34" charset="0"/>
              <a:cs typeface="Arial" panose="020B0604020202020204" pitchFamily="34" charset="0"/>
            </a:rPr>
            <a:t>.</a:t>
          </a:r>
          <a:endParaRPr lang="en-US" sz="1600" b="0" kern="1200" dirty="0">
            <a:solidFill>
              <a:sysClr val="windowText" lastClr="000000"/>
            </a:solidFill>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en-US" sz="1600" b="0" kern="1200" spc="100" baseline="0" dirty="0">
              <a:solidFill>
                <a:sysClr val="windowText" lastClr="000000"/>
              </a:solidFill>
              <a:latin typeface="Blissful Thinking" panose="02000500000000000000" pitchFamily="2" charset="0"/>
              <a:cs typeface="Arial" panose="020B0604020202020204" pitchFamily="34" charset="0"/>
            </a:rPr>
            <a:t>PROCESSED FOODS CANNOT COMPETE WITH THE NUTRITIONAL DENSITY OF NATURAL FOODS</a:t>
          </a:r>
        </a:p>
      </dsp:txBody>
      <dsp:txXfrm>
        <a:off x="0" y="2116182"/>
        <a:ext cx="11866098" cy="939548"/>
      </dsp:txXfrm>
    </dsp:sp>
    <dsp:sp modelId="{BDF6638A-2313-4226-99B1-478722D22D3F}">
      <dsp:nvSpPr>
        <dsp:cNvPr id="0" name=""/>
        <dsp:cNvSpPr/>
      </dsp:nvSpPr>
      <dsp:spPr>
        <a:xfrm rot="10800000">
          <a:off x="0" y="9299"/>
          <a:ext cx="11866098" cy="1717504"/>
        </a:xfrm>
        <a:prstGeom prst="upArrowCallout">
          <a:avLst/>
        </a:prstGeom>
        <a:solidFill>
          <a:srgbClr val="BCBDC1"/>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a:solidFill>
                <a:srgbClr val="CF112B"/>
              </a:solidFill>
              <a:latin typeface="United Sans Rg Bk" pitchFamily="50" charset="0"/>
            </a:rPr>
            <a:t>QUANTITY</a:t>
          </a:r>
          <a:endParaRPr lang="en-US" sz="2000" kern="1200" dirty="0">
            <a:solidFill>
              <a:srgbClr val="CF112B"/>
            </a:solidFill>
            <a:latin typeface="United Sans Rg Bk" pitchFamily="50" charset="0"/>
          </a:endParaRPr>
        </a:p>
        <a:p>
          <a:pPr lvl="0" algn="ctr" defTabSz="1066800">
            <a:lnSpc>
              <a:spcPct val="90000"/>
            </a:lnSpc>
            <a:spcBef>
              <a:spcPct val="0"/>
            </a:spcBef>
            <a:spcAft>
              <a:spcPct val="35000"/>
            </a:spcAft>
          </a:pPr>
          <a:endParaRPr lang="en-US" sz="900" kern="1200" dirty="0">
            <a:solidFill>
              <a:srgbClr val="CF112B"/>
            </a:solidFill>
            <a:latin typeface="United Sans Rg Bk" pitchFamily="50" charset="0"/>
          </a:endParaRPr>
        </a:p>
      </dsp:txBody>
      <dsp:txXfrm rot="-10800000">
        <a:off x="0" y="9299"/>
        <a:ext cx="11866098" cy="602843"/>
      </dsp:txXfrm>
    </dsp:sp>
    <dsp:sp modelId="{7C421A47-25F0-459A-B2E3-FA541C79EB8E}">
      <dsp:nvSpPr>
        <dsp:cNvPr id="0" name=""/>
        <dsp:cNvSpPr/>
      </dsp:nvSpPr>
      <dsp:spPr>
        <a:xfrm>
          <a:off x="0" y="1103527"/>
          <a:ext cx="3951503" cy="673023"/>
        </a:xfrm>
        <a:prstGeom prst="rect">
          <a:avLst/>
        </a:prstGeom>
        <a:solidFill>
          <a:srgbClr val="00B050"/>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Arial Narrow" panose="020B0606020202030204" pitchFamily="34" charset="0"/>
            </a:rPr>
            <a:t>TO GAIN: eat 20 </a:t>
          </a:r>
          <a:r>
            <a:rPr lang="en-US" sz="2000" b="1" kern="1200" dirty="0" err="1" smtClean="0">
              <a:solidFill>
                <a:schemeClr val="tx1"/>
              </a:solidFill>
              <a:latin typeface="Arial Narrow" panose="020B0606020202030204" pitchFamily="34" charset="0"/>
            </a:rPr>
            <a:t>cals</a:t>
          </a:r>
          <a:r>
            <a:rPr lang="en-US" sz="2000" b="1" kern="1200" dirty="0" smtClean="0">
              <a:solidFill>
                <a:schemeClr val="tx1"/>
              </a:solidFill>
              <a:latin typeface="Arial Narrow" panose="020B0606020202030204" pitchFamily="34" charset="0"/>
            </a:rPr>
            <a:t> / </a:t>
          </a:r>
          <a:r>
            <a:rPr lang="en-US" sz="2000" b="1" kern="1200" dirty="0" err="1" smtClean="0">
              <a:solidFill>
                <a:schemeClr val="tx1"/>
              </a:solidFill>
              <a:latin typeface="Arial Narrow" panose="020B0606020202030204" pitchFamily="34" charset="0"/>
            </a:rPr>
            <a:t>lb</a:t>
          </a:r>
          <a:r>
            <a:rPr lang="en-US" sz="2000" b="1" kern="1200" dirty="0" smtClean="0">
              <a:solidFill>
                <a:schemeClr val="tx1"/>
              </a:solidFill>
              <a:latin typeface="Arial Narrow" panose="020B0606020202030204" pitchFamily="34" charset="0"/>
            </a:rPr>
            <a:t> of BW</a:t>
          </a:r>
          <a:endParaRPr lang="en-US" sz="2000" b="1" kern="1200" dirty="0">
            <a:solidFill>
              <a:schemeClr val="tx1"/>
            </a:solidFill>
            <a:latin typeface="Arial Narrow" panose="020B0606020202030204" pitchFamily="34" charset="0"/>
          </a:endParaRPr>
        </a:p>
      </dsp:txBody>
      <dsp:txXfrm>
        <a:off x="0" y="1103527"/>
        <a:ext cx="3951503" cy="673023"/>
      </dsp:txXfrm>
    </dsp:sp>
    <dsp:sp modelId="{8193CD49-DB00-4CAF-B213-7C3444E9ABDF}">
      <dsp:nvSpPr>
        <dsp:cNvPr id="0" name=""/>
        <dsp:cNvSpPr/>
      </dsp:nvSpPr>
      <dsp:spPr>
        <a:xfrm>
          <a:off x="3957297" y="1079409"/>
          <a:ext cx="3951503" cy="697140"/>
        </a:xfrm>
        <a:prstGeom prst="rect">
          <a:avLst/>
        </a:prstGeom>
        <a:solidFill>
          <a:srgbClr val="FFFF00"/>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b="1" kern="1200" dirty="0">
              <a:solidFill>
                <a:sysClr val="windowText" lastClr="000000"/>
              </a:solidFill>
              <a:latin typeface="Arial Narrow" panose="020B0606020202030204" pitchFamily="34" charset="0"/>
              <a:cs typeface="Arial" panose="020B0604020202020204" pitchFamily="34" charset="0"/>
            </a:rPr>
            <a:t>TO MAINTAIN: eat 17 </a:t>
          </a:r>
          <a:r>
            <a:rPr lang="en-US" sz="2000" b="1" kern="1200" dirty="0" err="1">
              <a:solidFill>
                <a:sysClr val="windowText" lastClr="000000"/>
              </a:solidFill>
              <a:latin typeface="Arial Narrow" panose="020B0606020202030204" pitchFamily="34" charset="0"/>
              <a:cs typeface="Arial" panose="020B0604020202020204" pitchFamily="34" charset="0"/>
            </a:rPr>
            <a:t>cals</a:t>
          </a:r>
          <a:r>
            <a:rPr lang="en-US" sz="2000" b="1" kern="1200" dirty="0">
              <a:solidFill>
                <a:sysClr val="windowText" lastClr="000000"/>
              </a:solidFill>
              <a:latin typeface="Arial Narrow" panose="020B0606020202030204" pitchFamily="34" charset="0"/>
              <a:cs typeface="Arial" panose="020B0604020202020204" pitchFamily="34" charset="0"/>
            </a:rPr>
            <a:t> / </a:t>
          </a:r>
          <a:r>
            <a:rPr lang="en-US" sz="2000" b="1" kern="1200" dirty="0" err="1">
              <a:solidFill>
                <a:sysClr val="windowText" lastClr="000000"/>
              </a:solidFill>
              <a:latin typeface="Arial Narrow" panose="020B0606020202030204" pitchFamily="34" charset="0"/>
              <a:cs typeface="Arial" panose="020B0604020202020204" pitchFamily="34" charset="0"/>
            </a:rPr>
            <a:t>lb</a:t>
          </a:r>
          <a:r>
            <a:rPr lang="en-US" sz="2000" b="1" kern="1200" dirty="0">
              <a:solidFill>
                <a:sysClr val="windowText" lastClr="000000"/>
              </a:solidFill>
              <a:latin typeface="Arial Narrow" panose="020B0606020202030204" pitchFamily="34" charset="0"/>
              <a:cs typeface="Arial" panose="020B0604020202020204" pitchFamily="34" charset="0"/>
            </a:rPr>
            <a:t> of BW</a:t>
          </a:r>
        </a:p>
      </dsp:txBody>
      <dsp:txXfrm>
        <a:off x="3957297" y="1079409"/>
        <a:ext cx="3951503" cy="697140"/>
      </dsp:txXfrm>
    </dsp:sp>
    <dsp:sp modelId="{858C98E4-D672-4F76-98FC-0A777B41004E}">
      <dsp:nvSpPr>
        <dsp:cNvPr id="0" name=""/>
        <dsp:cNvSpPr/>
      </dsp:nvSpPr>
      <dsp:spPr>
        <a:xfrm>
          <a:off x="7914594" y="1037047"/>
          <a:ext cx="3951503" cy="713377"/>
        </a:xfrm>
        <a:prstGeom prst="rect">
          <a:avLst/>
        </a:prstGeom>
        <a:solidFill>
          <a:srgbClr val="CF112B"/>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b="1" kern="1200" dirty="0">
              <a:solidFill>
                <a:schemeClr val="tx1"/>
              </a:solidFill>
              <a:latin typeface="Arial Narrow" panose="020B0606020202030204" pitchFamily="34" charset="0"/>
            </a:rPr>
            <a:t>TO LOSE: eat 14 </a:t>
          </a:r>
          <a:r>
            <a:rPr lang="en-US" sz="2000" b="1" kern="1200" dirty="0" err="1">
              <a:solidFill>
                <a:schemeClr val="tx1"/>
              </a:solidFill>
              <a:latin typeface="Arial Narrow" panose="020B0606020202030204" pitchFamily="34" charset="0"/>
            </a:rPr>
            <a:t>cals</a:t>
          </a:r>
          <a:r>
            <a:rPr lang="en-US" sz="2000" b="1" kern="1200" dirty="0">
              <a:solidFill>
                <a:schemeClr val="tx1"/>
              </a:solidFill>
              <a:latin typeface="Arial Narrow" panose="020B0606020202030204" pitchFamily="34" charset="0"/>
            </a:rPr>
            <a:t> / </a:t>
          </a:r>
          <a:r>
            <a:rPr lang="en-US" sz="2000" b="1" kern="1200" dirty="0" err="1">
              <a:solidFill>
                <a:schemeClr val="tx1"/>
              </a:solidFill>
              <a:latin typeface="Arial Narrow" panose="020B0606020202030204" pitchFamily="34" charset="0"/>
            </a:rPr>
            <a:t>lb</a:t>
          </a:r>
          <a:r>
            <a:rPr lang="en-US" sz="2000" b="1" kern="1200" dirty="0">
              <a:solidFill>
                <a:schemeClr val="tx1"/>
              </a:solidFill>
              <a:latin typeface="Arial Narrow" panose="020B0606020202030204" pitchFamily="34" charset="0"/>
            </a:rPr>
            <a:t> of BW</a:t>
          </a:r>
        </a:p>
      </dsp:txBody>
      <dsp:txXfrm>
        <a:off x="7914594" y="1037047"/>
        <a:ext cx="3951503" cy="71337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1F29EE-743F-401C-8D45-4A8C5D02AEC5}"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246997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F29EE-743F-401C-8D45-4A8C5D02AEC5}"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1543737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F29EE-743F-401C-8D45-4A8C5D02AEC5}"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267420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F29EE-743F-401C-8D45-4A8C5D02AEC5}"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369874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1F29EE-743F-401C-8D45-4A8C5D02AEC5}"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160246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1F29EE-743F-401C-8D45-4A8C5D02AEC5}"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224902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1F29EE-743F-401C-8D45-4A8C5D02AEC5}"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47412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1F29EE-743F-401C-8D45-4A8C5D02AEC5}"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176459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F29EE-743F-401C-8D45-4A8C5D02AEC5}"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351957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1F29EE-743F-401C-8D45-4A8C5D02AEC5}"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191683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1F29EE-743F-401C-8D45-4A8C5D02AEC5}"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0B00-C5AA-47DE-8BDD-971937E593A2}" type="slidenum">
              <a:rPr lang="en-US" smtClean="0"/>
              <a:t>‹#›</a:t>
            </a:fld>
            <a:endParaRPr lang="en-US"/>
          </a:p>
        </p:txBody>
      </p:sp>
    </p:spTree>
    <p:extLst>
      <p:ext uri="{BB962C8B-B14F-4D97-AF65-F5344CB8AC3E}">
        <p14:creationId xmlns:p14="http://schemas.microsoft.com/office/powerpoint/2010/main" val="185378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F29EE-743F-401C-8D45-4A8C5D02AEC5}"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40B00-C5AA-47DE-8BDD-971937E593A2}" type="slidenum">
              <a:rPr lang="en-US" smtClean="0"/>
              <a:t>‹#›</a:t>
            </a:fld>
            <a:endParaRPr lang="en-US"/>
          </a:p>
        </p:txBody>
      </p:sp>
    </p:spTree>
    <p:extLst>
      <p:ext uri="{BB962C8B-B14F-4D97-AF65-F5344CB8AC3E}">
        <p14:creationId xmlns:p14="http://schemas.microsoft.com/office/powerpoint/2010/main" val="2015838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creeksidefootball.com/recruiting"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athleticclearance.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creeksidefootball.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reeksidefootball.com/Calendar"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6436" y="224078"/>
            <a:ext cx="11268221" cy="6400800"/>
          </a:xfrm>
        </p:spPr>
        <p:txBody>
          <a:bodyPr/>
          <a:lstStyle/>
          <a:p>
            <a:endParaRPr lang="en-US" sz="3000" b="1" u="sng" dirty="0" smtClean="0"/>
          </a:p>
          <a:p>
            <a:endParaRPr lang="en-US" sz="3000" b="1" u="sng" dirty="0"/>
          </a:p>
          <a:p>
            <a:r>
              <a:rPr lang="en-US" sz="3600" b="1" i="1" u="sng" dirty="0" smtClean="0">
                <a:latin typeface="United Sans Rg Bk"/>
              </a:rPr>
              <a:t>Creekside Football Mission </a:t>
            </a:r>
            <a:r>
              <a:rPr lang="en-US" sz="3600" b="1" i="1" u="sng" dirty="0">
                <a:latin typeface="United Sans Rg Bk"/>
              </a:rPr>
              <a:t>Statement</a:t>
            </a:r>
            <a:r>
              <a:rPr lang="en-US" sz="3600" b="1" i="1" u="sng" dirty="0" smtClean="0">
                <a:latin typeface="United Sans Rg Bk"/>
              </a:rPr>
              <a:t>:</a:t>
            </a:r>
            <a:endParaRPr lang="en-US" sz="3600" b="1" i="1" u="sng" dirty="0">
              <a:latin typeface="United Sans Rg Bk"/>
            </a:endParaRPr>
          </a:p>
          <a:p>
            <a:pPr>
              <a:lnSpc>
                <a:spcPct val="150000"/>
              </a:lnSpc>
            </a:pPr>
            <a:r>
              <a:rPr lang="en-US" sz="3200" dirty="0" smtClean="0">
                <a:latin typeface="United Sans Rg Bk"/>
              </a:rPr>
              <a:t>Creekside </a:t>
            </a:r>
            <a:r>
              <a:rPr lang="en-US" sz="3200" dirty="0">
                <a:latin typeface="United Sans Rg Bk"/>
              </a:rPr>
              <a:t>High School Football will train &amp;</a:t>
            </a:r>
            <a:r>
              <a:rPr lang="en-US" sz="3200" dirty="0" smtClean="0">
                <a:latin typeface="United Sans Rg Bk"/>
              </a:rPr>
              <a:t> </a:t>
            </a:r>
            <a:r>
              <a:rPr lang="en-US" sz="3200" dirty="0">
                <a:latin typeface="United Sans Rg Bk"/>
              </a:rPr>
              <a:t>develop coaches &amp;</a:t>
            </a:r>
            <a:r>
              <a:rPr lang="en-US" sz="3200" dirty="0" smtClean="0">
                <a:latin typeface="United Sans Rg Bk"/>
              </a:rPr>
              <a:t> </a:t>
            </a:r>
            <a:r>
              <a:rPr lang="en-US" sz="3200" dirty="0">
                <a:latin typeface="United Sans Rg Bk"/>
              </a:rPr>
              <a:t>players </a:t>
            </a:r>
            <a:r>
              <a:rPr lang="en-US" sz="3200" dirty="0" smtClean="0">
                <a:latin typeface="United Sans Rg Bk"/>
              </a:rPr>
              <a:t>to be leaders who </a:t>
            </a:r>
            <a:r>
              <a:rPr lang="en-US" sz="3200" dirty="0">
                <a:latin typeface="United Sans Rg Bk"/>
              </a:rPr>
              <a:t>have a great amount of </a:t>
            </a:r>
            <a:r>
              <a:rPr lang="en-US" sz="3200" b="1" i="1" dirty="0">
                <a:latin typeface="United Sans Rg Bk"/>
              </a:rPr>
              <a:t>TOUGHNESS</a:t>
            </a:r>
            <a:r>
              <a:rPr lang="en-US" sz="3200" dirty="0">
                <a:latin typeface="United Sans Rg Bk"/>
              </a:rPr>
              <a:t>, a great </a:t>
            </a:r>
            <a:r>
              <a:rPr lang="en-US" sz="3200" b="1" i="1" dirty="0">
                <a:latin typeface="United Sans Rg Bk"/>
              </a:rPr>
              <a:t>ATTITUDE</a:t>
            </a:r>
            <a:r>
              <a:rPr lang="en-US" sz="3200" dirty="0">
                <a:latin typeface="United Sans Rg Bk"/>
              </a:rPr>
              <a:t>, a determined </a:t>
            </a:r>
            <a:r>
              <a:rPr lang="en-US" sz="3200" b="1" i="1" dirty="0">
                <a:latin typeface="United Sans Rg Bk"/>
              </a:rPr>
              <a:t>WORK ETHIC</a:t>
            </a:r>
            <a:r>
              <a:rPr lang="en-US" sz="3200" dirty="0" smtClean="0">
                <a:latin typeface="United Sans Rg Bk"/>
              </a:rPr>
              <a:t>, are </a:t>
            </a:r>
            <a:r>
              <a:rPr lang="en-US" sz="3200" b="1" i="1" dirty="0" smtClean="0">
                <a:latin typeface="United Sans Rg Bk"/>
              </a:rPr>
              <a:t>COMMITTED</a:t>
            </a:r>
            <a:r>
              <a:rPr lang="en-US" sz="3200" dirty="0" smtClean="0">
                <a:latin typeface="United Sans Rg Bk"/>
              </a:rPr>
              <a:t> </a:t>
            </a:r>
            <a:r>
              <a:rPr lang="en-US" sz="3200" dirty="0">
                <a:latin typeface="United Sans Rg Bk"/>
              </a:rPr>
              <a:t>and </a:t>
            </a:r>
            <a:r>
              <a:rPr lang="en-US" sz="3200" dirty="0" smtClean="0">
                <a:latin typeface="United Sans Rg Bk"/>
              </a:rPr>
              <a:t>who </a:t>
            </a:r>
            <a:r>
              <a:rPr lang="en-US" sz="3200" b="1" i="1" dirty="0">
                <a:latin typeface="United Sans Rg Bk"/>
              </a:rPr>
              <a:t>CARE</a:t>
            </a:r>
            <a:r>
              <a:rPr lang="en-US" sz="3200" dirty="0">
                <a:latin typeface="United Sans Rg Bk"/>
              </a:rPr>
              <a:t> for </a:t>
            </a:r>
            <a:r>
              <a:rPr lang="en-US" sz="3200" dirty="0" smtClean="0">
                <a:latin typeface="United Sans Rg Bk"/>
              </a:rPr>
              <a:t>others, both in </a:t>
            </a:r>
            <a:r>
              <a:rPr lang="en-US" sz="3200" dirty="0">
                <a:latin typeface="United Sans Rg Bk"/>
              </a:rPr>
              <a:t>football and every other aspect of their life. </a:t>
            </a:r>
          </a:p>
        </p:txBody>
      </p:sp>
    </p:spTree>
    <p:extLst>
      <p:ext uri="{BB962C8B-B14F-4D97-AF65-F5344CB8AC3E}">
        <p14:creationId xmlns:p14="http://schemas.microsoft.com/office/powerpoint/2010/main" val="3993087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6"/>
          </a:xfrm>
        </p:spPr>
        <p:txBody>
          <a:bodyPr>
            <a:normAutofit/>
          </a:bodyPr>
          <a:lstStyle/>
          <a:p>
            <a:r>
              <a:rPr lang="en-US" sz="8000" b="1" i="1" u="sng" dirty="0" smtClean="0">
                <a:latin typeface="United Sans Rg Bk"/>
              </a:rPr>
              <a:t>Spring 2020</a:t>
            </a:r>
          </a:p>
          <a:p>
            <a:endParaRPr lang="en-US" sz="2200" dirty="0">
              <a:latin typeface="United Sans Rg Bk"/>
            </a:endParaRPr>
          </a:p>
          <a:p>
            <a:pPr marL="800100" lvl="1" indent="-342900" algn="l">
              <a:buFont typeface="Wingdings" panose="05000000000000000000" pitchFamily="2" charset="2"/>
              <a:buChar char="Ø"/>
            </a:pPr>
            <a:r>
              <a:rPr lang="en-US" sz="2400" dirty="0" smtClean="0">
                <a:latin typeface="United Sans Rg Bk"/>
              </a:rPr>
              <a:t>Practice begins Monday 4/27 – Spring Game home against Clay High School on Friday 5/22 at 6pm. </a:t>
            </a:r>
            <a:endParaRPr lang="en-US" sz="2400" dirty="0">
              <a:latin typeface="United Sans Rg Bk"/>
            </a:endParaRPr>
          </a:p>
          <a:p>
            <a:pPr marL="1257300" lvl="2" indent="-342900" algn="l">
              <a:buFont typeface="Wingdings" panose="05000000000000000000" pitchFamily="2" charset="2"/>
              <a:buChar char="Ø"/>
            </a:pPr>
            <a:r>
              <a:rPr lang="en-US" sz="2200" dirty="0">
                <a:latin typeface="United Sans Rg Bk"/>
              </a:rPr>
              <a:t>Every position is up for grabs each day, especially in the spring. Every player is constantly being evaluated. </a:t>
            </a:r>
            <a:endParaRPr lang="en-US" sz="2400" dirty="0" smtClean="0">
              <a:latin typeface="United Sans Rg Bk"/>
            </a:endParaRPr>
          </a:p>
          <a:p>
            <a:pPr marL="1257300" lvl="2" indent="-342900" algn="l">
              <a:buFont typeface="Wingdings" panose="05000000000000000000" pitchFamily="2" charset="2"/>
              <a:buChar char="Ø"/>
            </a:pPr>
            <a:r>
              <a:rPr lang="en-US" sz="2200" dirty="0" smtClean="0">
                <a:latin typeface="United Sans Rg Bk"/>
              </a:rPr>
              <a:t>We will not be able to dress all players.   </a:t>
            </a:r>
          </a:p>
          <a:p>
            <a:pPr marL="1257300" lvl="2" indent="-342900" algn="l">
              <a:buFont typeface="Wingdings" panose="05000000000000000000" pitchFamily="2" charset="2"/>
              <a:buChar char="Ø"/>
            </a:pPr>
            <a:r>
              <a:rPr lang="en-US" sz="2200" dirty="0" smtClean="0">
                <a:latin typeface="United Sans Rg Bk"/>
              </a:rPr>
              <a:t>Varsity &amp; JV as well as depth charts will begin in the spring. Evaluations will continue into the summer and into the fall.</a:t>
            </a:r>
          </a:p>
          <a:p>
            <a:pPr marL="1257300" lvl="2" indent="-342900" algn="l">
              <a:buFont typeface="Wingdings" panose="05000000000000000000" pitchFamily="2" charset="2"/>
              <a:buChar char="Ø"/>
            </a:pPr>
            <a:r>
              <a:rPr lang="en-US" sz="2200" dirty="0" smtClean="0">
                <a:latin typeface="United Sans Rg Bk"/>
              </a:rPr>
              <a:t>Some Sophomores/Freshman may work play/work with the Varsity all Spring and Summer but not play varsity in the fall. Our rule for Sophomores/Freshman is they must play 25% of the Varsity snaps and all Special Teams. </a:t>
            </a:r>
          </a:p>
          <a:p>
            <a:pPr lvl="1" algn="l"/>
            <a:endParaRPr lang="en-US" sz="2400"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“Red &amp; Black”  Scrimmage from 5:30 to 7:30 on Thursday 5/7.</a:t>
            </a:r>
          </a:p>
          <a:p>
            <a:pPr lvl="1" algn="l"/>
            <a:endParaRPr lang="en-US" sz="2400" dirty="0" smtClean="0">
              <a:latin typeface="United Sans Rg Bk"/>
            </a:endParaRPr>
          </a:p>
        </p:txBody>
      </p:sp>
    </p:spTree>
    <p:extLst>
      <p:ext uri="{BB962C8B-B14F-4D97-AF65-F5344CB8AC3E}">
        <p14:creationId xmlns:p14="http://schemas.microsoft.com/office/powerpoint/2010/main" val="4272348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6400800"/>
          </a:xfrm>
        </p:spPr>
        <p:txBody>
          <a:bodyPr>
            <a:normAutofit/>
          </a:bodyPr>
          <a:lstStyle/>
          <a:p>
            <a:r>
              <a:rPr lang="en-US" sz="8000" b="1" i="1" u="sng" dirty="0" smtClean="0">
                <a:latin typeface="United Sans Rg Bk"/>
              </a:rPr>
              <a:t>Summer 2020</a:t>
            </a:r>
          </a:p>
          <a:p>
            <a:endParaRPr lang="en-US" sz="2200" b="1" i="1" u="sng"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Summer Football Conditioning starts Monday 6/3 – Cost is $150.  </a:t>
            </a:r>
          </a:p>
          <a:p>
            <a:pPr marL="1257300" lvl="2" indent="-342900" algn="l">
              <a:buFont typeface="Wingdings" panose="05000000000000000000" pitchFamily="2" charset="2"/>
              <a:buChar char="Ø"/>
            </a:pPr>
            <a:r>
              <a:rPr lang="en-US" sz="2200" dirty="0" smtClean="0">
                <a:latin typeface="United Sans Rg Bk"/>
              </a:rPr>
              <a:t>If you pay before spring break the cost will be $125.</a:t>
            </a:r>
          </a:p>
          <a:p>
            <a:pPr marL="1257300" lvl="2" indent="-342900" algn="l">
              <a:buFont typeface="Wingdings" panose="05000000000000000000" pitchFamily="2" charset="2"/>
              <a:buChar char="Ø"/>
            </a:pPr>
            <a:r>
              <a:rPr lang="en-US" sz="2200" dirty="0" smtClean="0">
                <a:latin typeface="United Sans Rg Bk"/>
              </a:rPr>
              <a:t>Cost includes a PE locker for the entire school year</a:t>
            </a:r>
          </a:p>
          <a:p>
            <a:pPr lvl="2" algn="l"/>
            <a:endParaRPr lang="en-US" sz="2400"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Team Camp for all Varsity Players: at Valdosta State University: July 7</a:t>
            </a:r>
            <a:r>
              <a:rPr lang="en-US" sz="2400" baseline="30000" dirty="0" smtClean="0">
                <a:latin typeface="United Sans Rg Bk"/>
              </a:rPr>
              <a:t>th</a:t>
            </a:r>
            <a:r>
              <a:rPr lang="en-US" sz="2400" dirty="0" smtClean="0">
                <a:latin typeface="United Sans Rg Bk"/>
              </a:rPr>
              <a:t> – </a:t>
            </a:r>
            <a:r>
              <a:rPr lang="en-US" sz="2400" dirty="0">
                <a:latin typeface="United Sans Rg Bk"/>
              </a:rPr>
              <a:t>9</a:t>
            </a:r>
            <a:r>
              <a:rPr lang="en-US" sz="2400" baseline="30000" dirty="0" smtClean="0">
                <a:latin typeface="United Sans Rg Bk"/>
              </a:rPr>
              <a:t>th</a:t>
            </a:r>
            <a:r>
              <a:rPr lang="en-US" sz="2400" dirty="0" smtClean="0">
                <a:latin typeface="United Sans Rg Bk"/>
              </a:rPr>
              <a:t> cost is $200. Checks made out to “Creekside High School” and payment must be made in full by </a:t>
            </a:r>
            <a:r>
              <a:rPr lang="en-US" sz="2400" dirty="0">
                <a:latin typeface="United Sans Rg Bk"/>
              </a:rPr>
              <a:t>6</a:t>
            </a:r>
            <a:r>
              <a:rPr lang="en-US" sz="2400" dirty="0" smtClean="0">
                <a:latin typeface="United Sans Rg Bk"/>
              </a:rPr>
              <a:t>/3. </a:t>
            </a:r>
          </a:p>
          <a:p>
            <a:pPr lvl="1" algn="l"/>
            <a:endParaRPr lang="en-US" sz="2400" dirty="0">
              <a:latin typeface="United Sans Rg Bk"/>
            </a:endParaRPr>
          </a:p>
          <a:p>
            <a:pPr marL="800100" lvl="1" indent="-342900" algn="l">
              <a:buFont typeface="Wingdings" panose="05000000000000000000" pitchFamily="2" charset="2"/>
              <a:buChar char="Ø"/>
            </a:pPr>
            <a:r>
              <a:rPr lang="en-US" sz="2400" dirty="0" smtClean="0">
                <a:latin typeface="United Sans Rg Bk"/>
              </a:rPr>
              <a:t>7v7 every Wednesday in the summer vs local schools. These events &amp; dates will be communicated to the team. </a:t>
            </a:r>
          </a:p>
        </p:txBody>
      </p:sp>
    </p:spTree>
    <p:extLst>
      <p:ext uri="{BB962C8B-B14F-4D97-AF65-F5344CB8AC3E}">
        <p14:creationId xmlns:p14="http://schemas.microsoft.com/office/powerpoint/2010/main" val="640827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6400800"/>
          </a:xfrm>
        </p:spPr>
        <p:txBody>
          <a:bodyPr>
            <a:normAutofit/>
          </a:bodyPr>
          <a:lstStyle/>
          <a:p>
            <a:r>
              <a:rPr lang="en-US" sz="8000" b="1" i="1" u="sng" dirty="0" smtClean="0">
                <a:latin typeface="United Sans Rg Bk"/>
              </a:rPr>
              <a:t>Fall 2020</a:t>
            </a:r>
          </a:p>
          <a:p>
            <a:pPr marL="1257300" lvl="2" indent="-342900" algn="l">
              <a:buFont typeface="Wingdings" panose="05000000000000000000" pitchFamily="2" charset="2"/>
              <a:buChar char="Ø"/>
            </a:pPr>
            <a:endParaRPr lang="en-US" sz="2400" dirty="0" smtClean="0">
              <a:latin typeface="United Sans Rg Bk"/>
            </a:endParaRPr>
          </a:p>
          <a:p>
            <a:pPr marL="1257300" lvl="2" indent="-342900" algn="l">
              <a:buFont typeface="Wingdings" panose="05000000000000000000" pitchFamily="2" charset="2"/>
              <a:buChar char="Ø"/>
            </a:pPr>
            <a:r>
              <a:rPr lang="en-US" sz="2400" dirty="0" smtClean="0">
                <a:latin typeface="United Sans Rg Bk"/>
              </a:rPr>
              <a:t> We have scheduled 8 games for both of our JV Teams. This is to give each athlete to opportunity to play the most snap possible. </a:t>
            </a:r>
          </a:p>
          <a:p>
            <a:pPr lvl="2" algn="l"/>
            <a:endParaRPr lang="en-US" sz="2400" dirty="0" smtClean="0">
              <a:latin typeface="United Sans Rg Bk"/>
            </a:endParaRPr>
          </a:p>
          <a:p>
            <a:pPr marL="1257300" lvl="2" indent="-342900" algn="l">
              <a:buFont typeface="Wingdings" panose="05000000000000000000" pitchFamily="2" charset="2"/>
              <a:buChar char="Ø"/>
            </a:pPr>
            <a:r>
              <a:rPr lang="en-US" sz="2400" dirty="0" smtClean="0">
                <a:latin typeface="United Sans Rg Bk"/>
              </a:rPr>
              <a:t>We will communicate with each player as to the team they will be on. We try to keep kids on the same team all year but that doesn’t always happen</a:t>
            </a:r>
            <a:r>
              <a:rPr lang="en-US" sz="2400" dirty="0" smtClean="0">
                <a:latin typeface="United Sans Rg Bk"/>
              </a:rPr>
              <a:t>.</a:t>
            </a:r>
            <a:endParaRPr lang="en-US" sz="2400" dirty="0" smtClean="0">
              <a:latin typeface="United Sans Rg Bk"/>
            </a:endParaRPr>
          </a:p>
        </p:txBody>
      </p:sp>
    </p:spTree>
    <p:extLst>
      <p:ext uri="{BB962C8B-B14F-4D97-AF65-F5344CB8AC3E}">
        <p14:creationId xmlns:p14="http://schemas.microsoft.com/office/powerpoint/2010/main" val="4172638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6400800"/>
          </a:xfrm>
        </p:spPr>
        <p:txBody>
          <a:bodyPr>
            <a:normAutofit/>
          </a:bodyPr>
          <a:lstStyle/>
          <a:p>
            <a:pPr lvl="1" algn="l"/>
            <a:endParaRPr lang="en-US" sz="2400" dirty="0">
              <a:latin typeface="United Sans Rg Bk"/>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5363" y="211016"/>
            <a:ext cx="5866637" cy="321567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5362" y="3436732"/>
            <a:ext cx="5866637" cy="3175084"/>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2542" y="656504"/>
            <a:ext cx="6212819" cy="5509821"/>
          </a:xfrm>
          <a:prstGeom prst="rect">
            <a:avLst/>
          </a:prstGeom>
        </p:spPr>
      </p:pic>
    </p:spTree>
    <p:extLst>
      <p:ext uri="{BB962C8B-B14F-4D97-AF65-F5344CB8AC3E}">
        <p14:creationId xmlns:p14="http://schemas.microsoft.com/office/powerpoint/2010/main" val="179026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5"/>
          </a:xfrm>
        </p:spPr>
        <p:txBody>
          <a:bodyPr>
            <a:normAutofit/>
          </a:bodyPr>
          <a:lstStyle/>
          <a:p>
            <a:r>
              <a:rPr lang="en-US" sz="8000" b="1" i="1" u="sng" dirty="0" smtClean="0">
                <a:latin typeface="United Sans Rg Bk"/>
              </a:rPr>
              <a:t>Fundraising</a:t>
            </a:r>
            <a:endParaRPr lang="en-US" sz="2200" b="1" i="1" u="sng"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Mission:</a:t>
            </a:r>
            <a:r>
              <a:rPr lang="en-US" sz="2200" dirty="0" smtClean="0">
                <a:latin typeface="United Sans Rg Bk"/>
              </a:rPr>
              <a:t> To provide our football team and players with the best equipment and experience possible. </a:t>
            </a:r>
          </a:p>
          <a:p>
            <a:pPr algn="l"/>
            <a:endParaRPr lang="en-US" sz="2200"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Fundraisers:</a:t>
            </a:r>
            <a:r>
              <a:rPr lang="en-US" sz="2200" dirty="0">
                <a:latin typeface="United Sans Rg Bk"/>
              </a:rPr>
              <a:t> </a:t>
            </a:r>
            <a:r>
              <a:rPr lang="en-US" sz="2200" dirty="0" smtClean="0">
                <a:latin typeface="United Sans Rg Bk"/>
              </a:rPr>
              <a:t>We will have 2 fundraisers</a:t>
            </a:r>
          </a:p>
          <a:p>
            <a:pPr marL="800100" lvl="1" indent="-342900" algn="l">
              <a:buFont typeface="Wingdings" panose="05000000000000000000" pitchFamily="2" charset="2"/>
              <a:buChar char="Ø"/>
            </a:pPr>
            <a:r>
              <a:rPr lang="en-US" sz="2200" dirty="0" smtClean="0">
                <a:latin typeface="United Sans Rg Bk"/>
              </a:rPr>
              <a:t> </a:t>
            </a:r>
            <a:r>
              <a:rPr lang="en-US" sz="2200" b="1" i="1" u="sng" dirty="0" smtClean="0">
                <a:latin typeface="United Sans Rg Bk"/>
              </a:rPr>
              <a:t>Summer/Fall: </a:t>
            </a:r>
            <a:r>
              <a:rPr lang="en-US" sz="2200" dirty="0" smtClean="0">
                <a:latin typeface="United Sans Rg Bk"/>
              </a:rPr>
              <a:t>Score Card Sales</a:t>
            </a:r>
          </a:p>
          <a:p>
            <a:pPr marL="800100" lvl="1" indent="-342900" algn="l">
              <a:buFont typeface="Wingdings" panose="05000000000000000000" pitchFamily="2" charset="2"/>
              <a:buChar char="Ø"/>
            </a:pPr>
            <a:r>
              <a:rPr lang="en-US" sz="2200" b="1" i="1" u="sng" dirty="0" smtClean="0">
                <a:latin typeface="United Sans Rg Bk"/>
              </a:rPr>
              <a:t>Winter:</a:t>
            </a:r>
            <a:r>
              <a:rPr lang="en-US" sz="2200" dirty="0" smtClean="0">
                <a:latin typeface="United Sans Rg Bk"/>
              </a:rPr>
              <a:t> Red &amp; Black Gala (Need Help)</a:t>
            </a:r>
          </a:p>
          <a:p>
            <a:pPr lvl="2" algn="l"/>
            <a:r>
              <a:rPr lang="en-US" sz="2000" dirty="0" smtClean="0">
                <a:latin typeface="United Sans Rg Bk"/>
              </a:rPr>
              <a:t> </a:t>
            </a:r>
            <a:endParaRPr lang="en-US" sz="2200" dirty="0" smtClean="0">
              <a:latin typeface="United Sans Rg Bk"/>
            </a:endParaRPr>
          </a:p>
          <a:p>
            <a:pPr marL="342900" indent="-342900" algn="l">
              <a:buFont typeface="Wingdings" panose="05000000000000000000" pitchFamily="2" charset="2"/>
              <a:buChar char="Ø"/>
            </a:pPr>
            <a:r>
              <a:rPr lang="en-US" sz="2200" dirty="0">
                <a:latin typeface="United Sans Rg Bk"/>
              </a:rPr>
              <a:t> </a:t>
            </a:r>
            <a:r>
              <a:rPr lang="en-US" sz="2200" dirty="0" smtClean="0">
                <a:latin typeface="United Sans Rg Bk"/>
              </a:rPr>
              <a:t>Any other Fundraisers will go directly back to the player in gear or fees</a:t>
            </a:r>
            <a:r>
              <a:rPr lang="en-US" sz="2200" dirty="0">
                <a:latin typeface="United Sans Rg Bk"/>
              </a:rPr>
              <a:t> </a:t>
            </a:r>
            <a:r>
              <a:rPr lang="en-US" sz="2200" dirty="0" smtClean="0">
                <a:latin typeface="United Sans Rg Bk"/>
              </a:rPr>
              <a:t>(TPC, etc.) </a:t>
            </a:r>
          </a:p>
          <a:p>
            <a:pPr algn="l"/>
            <a:endParaRPr lang="en-US" sz="2200"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Sponsorships:</a:t>
            </a:r>
            <a:r>
              <a:rPr lang="en-US" sz="2200" dirty="0" smtClean="0">
                <a:latin typeface="United Sans Rg Bk"/>
              </a:rPr>
              <a:t> </a:t>
            </a:r>
            <a:r>
              <a:rPr lang="en-US" sz="2200" dirty="0">
                <a:latin typeface="United Sans Rg Bk"/>
              </a:rPr>
              <a:t>We </a:t>
            </a:r>
            <a:r>
              <a:rPr lang="en-US" sz="2200" dirty="0" smtClean="0">
                <a:latin typeface="United Sans Rg Bk"/>
              </a:rPr>
              <a:t>are providing partnering and marketing opportunities for local businesses. </a:t>
            </a:r>
          </a:p>
          <a:p>
            <a:pPr algn="l"/>
            <a:endParaRPr lang="en-US" sz="1400" dirty="0" smtClean="0">
              <a:latin typeface="United Sans Rg Bk"/>
            </a:endParaRPr>
          </a:p>
        </p:txBody>
      </p:sp>
    </p:spTree>
    <p:extLst>
      <p:ext uri="{BB962C8B-B14F-4D97-AF65-F5344CB8AC3E}">
        <p14:creationId xmlns:p14="http://schemas.microsoft.com/office/powerpoint/2010/main" val="3826335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6400800"/>
          </a:xfrm>
        </p:spPr>
        <p:txBody>
          <a:bodyPr>
            <a:normAutofit fontScale="92500" lnSpcReduction="10000"/>
          </a:bodyPr>
          <a:lstStyle/>
          <a:p>
            <a:r>
              <a:rPr lang="en-US" sz="8000" b="1" i="1" u="sng" dirty="0" smtClean="0">
                <a:latin typeface="United Sans Rg Bk"/>
              </a:rPr>
              <a:t>2020 Costs</a:t>
            </a:r>
            <a:endParaRPr lang="en-US" sz="2400" dirty="0" smtClean="0">
              <a:latin typeface="United Sans Rg Bk"/>
            </a:endParaRPr>
          </a:p>
          <a:p>
            <a:pPr marL="1257300" lvl="2" indent="-342900" algn="l">
              <a:buFont typeface="Wingdings" panose="05000000000000000000" pitchFamily="2" charset="2"/>
              <a:buChar char="Ø"/>
            </a:pPr>
            <a:r>
              <a:rPr lang="en-US" sz="2400" dirty="0" smtClean="0">
                <a:latin typeface="United Sans Rg Bk"/>
              </a:rPr>
              <a:t>Money will never be a factor for an athlete’s participation</a:t>
            </a:r>
          </a:p>
          <a:p>
            <a:pPr lvl="2" algn="l"/>
            <a:r>
              <a:rPr lang="en-US" sz="2400" dirty="0" smtClean="0">
                <a:latin typeface="United Sans Rg Bk"/>
              </a:rPr>
              <a:t> </a:t>
            </a:r>
          </a:p>
          <a:p>
            <a:pPr marL="1257300" lvl="2" indent="-342900" algn="l">
              <a:buFont typeface="Wingdings" panose="05000000000000000000" pitchFamily="2" charset="2"/>
              <a:buChar char="Ø"/>
            </a:pPr>
            <a:r>
              <a:rPr lang="en-US" sz="2400" dirty="0" smtClean="0">
                <a:latin typeface="United Sans Rg Bk"/>
              </a:rPr>
              <a:t>Spring 7v7 is $45 – Due ASAP </a:t>
            </a:r>
          </a:p>
          <a:p>
            <a:pPr lvl="2" algn="l"/>
            <a:endParaRPr lang="en-US" sz="2400" dirty="0" smtClean="0">
              <a:latin typeface="United Sans Rg Bk"/>
            </a:endParaRPr>
          </a:p>
          <a:p>
            <a:pPr marL="1257300" lvl="2" indent="-342900" algn="l">
              <a:buFont typeface="Wingdings" panose="05000000000000000000" pitchFamily="2" charset="2"/>
              <a:buChar char="Ø"/>
            </a:pPr>
            <a:r>
              <a:rPr lang="en-US" sz="2400" dirty="0" smtClean="0">
                <a:latin typeface="United Sans Rg Bk"/>
              </a:rPr>
              <a:t>Summer Conditioning is $150 ($125 if paid before </a:t>
            </a:r>
            <a:r>
              <a:rPr lang="en-US" sz="2400" dirty="0">
                <a:latin typeface="United Sans Rg Bk"/>
              </a:rPr>
              <a:t>S</a:t>
            </a:r>
            <a:r>
              <a:rPr lang="en-US" sz="2400" dirty="0" smtClean="0">
                <a:latin typeface="United Sans Rg Bk"/>
              </a:rPr>
              <a:t>pring Break) – Due by 6/3</a:t>
            </a:r>
          </a:p>
          <a:p>
            <a:pPr lvl="2" algn="l"/>
            <a:endParaRPr lang="en-US" sz="2400" dirty="0" smtClean="0">
              <a:latin typeface="United Sans Rg Bk"/>
            </a:endParaRPr>
          </a:p>
          <a:p>
            <a:pPr marL="1257300" lvl="2" indent="-342900" algn="l">
              <a:buFont typeface="Wingdings" panose="05000000000000000000" pitchFamily="2" charset="2"/>
              <a:buChar char="Ø"/>
            </a:pPr>
            <a:r>
              <a:rPr lang="en-US" sz="2400" dirty="0" smtClean="0">
                <a:latin typeface="United Sans Rg Bk"/>
              </a:rPr>
              <a:t>Varsity Team Camp is $200 – Due by 6/3 - TPC can offset this cost</a:t>
            </a:r>
          </a:p>
          <a:p>
            <a:pPr lvl="2" algn="l"/>
            <a:endParaRPr lang="en-US" sz="2400" dirty="0" smtClean="0">
              <a:latin typeface="United Sans Rg Bk"/>
            </a:endParaRPr>
          </a:p>
          <a:p>
            <a:pPr marL="1257300" lvl="2" indent="-342900" algn="l">
              <a:buFont typeface="Wingdings" panose="05000000000000000000" pitchFamily="2" charset="2"/>
              <a:buChar char="Ø"/>
            </a:pPr>
            <a:r>
              <a:rPr lang="en-US" sz="2400" dirty="0" smtClean="0">
                <a:latin typeface="United Sans Rg Bk"/>
              </a:rPr>
              <a:t>Fall Team Fees - $400 </a:t>
            </a:r>
          </a:p>
          <a:p>
            <a:pPr marL="1714500" lvl="3" indent="-342900" algn="l">
              <a:buFont typeface="Wingdings" panose="05000000000000000000" pitchFamily="2" charset="2"/>
              <a:buChar char="Ø"/>
            </a:pPr>
            <a:r>
              <a:rPr lang="en-US" sz="2200" dirty="0">
                <a:latin typeface="United Sans Rg Bk"/>
              </a:rPr>
              <a:t>This fall each athlete will be able to sell all 20 Score Cards which will cover all Fall Team Costs. </a:t>
            </a:r>
            <a:endParaRPr lang="en-US" sz="2200" dirty="0" smtClean="0">
              <a:latin typeface="United Sans Rg Bk"/>
            </a:endParaRPr>
          </a:p>
          <a:p>
            <a:pPr marL="1714500" lvl="3" indent="-342900" algn="l">
              <a:buFont typeface="Wingdings" panose="05000000000000000000" pitchFamily="2" charset="2"/>
              <a:buChar char="Ø"/>
            </a:pPr>
            <a:r>
              <a:rPr lang="en-US" sz="2200" dirty="0" smtClean="0">
                <a:latin typeface="United Sans Rg Bk"/>
              </a:rPr>
              <a:t>$100 Athletic Department Fee </a:t>
            </a:r>
          </a:p>
          <a:p>
            <a:pPr marL="1714500" lvl="3" indent="-342900" algn="l">
              <a:buFont typeface="Wingdings" panose="05000000000000000000" pitchFamily="2" charset="2"/>
              <a:buChar char="Ø"/>
            </a:pPr>
            <a:r>
              <a:rPr lang="en-US" sz="2200" dirty="0" smtClean="0">
                <a:latin typeface="United Sans Rg Bk"/>
              </a:rPr>
              <a:t>$100 Team Meal Fee </a:t>
            </a:r>
          </a:p>
          <a:p>
            <a:pPr marL="1714500" lvl="3" indent="-342900" algn="l">
              <a:buFont typeface="Wingdings" panose="05000000000000000000" pitchFamily="2" charset="2"/>
              <a:buChar char="Ø"/>
            </a:pPr>
            <a:r>
              <a:rPr lang="en-US" sz="2200" dirty="0" smtClean="0">
                <a:latin typeface="United Sans Rg Bk"/>
              </a:rPr>
              <a:t>$50 for Equipment/Team Needs</a:t>
            </a:r>
          </a:p>
          <a:p>
            <a:pPr marL="1714500" lvl="3" indent="-342900" algn="l">
              <a:buFont typeface="Wingdings" panose="05000000000000000000" pitchFamily="2" charset="2"/>
              <a:buChar char="Ø"/>
            </a:pPr>
            <a:r>
              <a:rPr lang="en-US" sz="2200" dirty="0" smtClean="0">
                <a:latin typeface="United Sans Rg Bk"/>
              </a:rPr>
              <a:t>$150 for Daily Nutrition (.75 per day and 200 Days per year) </a:t>
            </a:r>
          </a:p>
          <a:p>
            <a:pPr marL="1714500" lvl="3" indent="-342900" algn="l">
              <a:buFont typeface="Wingdings" panose="05000000000000000000" pitchFamily="2" charset="2"/>
              <a:buChar char="Ø"/>
            </a:pPr>
            <a:r>
              <a:rPr lang="en-US" sz="2200" dirty="0" smtClean="0">
                <a:latin typeface="United Sans Rg Bk"/>
              </a:rPr>
              <a:t>TPC Tickets can offset this cost</a:t>
            </a:r>
          </a:p>
          <a:p>
            <a:pPr marL="1714500" lvl="3" indent="-342900" algn="l">
              <a:buFont typeface="Wingdings" panose="05000000000000000000" pitchFamily="2" charset="2"/>
              <a:buChar char="Ø"/>
            </a:pPr>
            <a:endParaRPr lang="en-US" sz="2200" dirty="0" smtClean="0">
              <a:latin typeface="United Sans Rg Bk"/>
            </a:endParaRPr>
          </a:p>
          <a:p>
            <a:pPr lvl="1" algn="l"/>
            <a:endParaRPr lang="en-US" sz="2400" dirty="0">
              <a:latin typeface="United Sans Rg Bk"/>
            </a:endParaRPr>
          </a:p>
        </p:txBody>
      </p:sp>
    </p:spTree>
    <p:extLst>
      <p:ext uri="{BB962C8B-B14F-4D97-AF65-F5344CB8AC3E}">
        <p14:creationId xmlns:p14="http://schemas.microsoft.com/office/powerpoint/2010/main" val="3989861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6400800"/>
          </a:xfrm>
        </p:spPr>
        <p:txBody>
          <a:bodyPr>
            <a:normAutofit/>
          </a:bodyPr>
          <a:lstStyle/>
          <a:p>
            <a:r>
              <a:rPr lang="en-US" sz="8000" b="1" i="1" u="sng" dirty="0" smtClean="0">
                <a:latin typeface="United Sans Rg Bk"/>
              </a:rPr>
              <a:t>Touchdown Club</a:t>
            </a:r>
            <a:endParaRPr lang="en-US" sz="2200" b="1" i="1" u="sng"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Mission:</a:t>
            </a:r>
            <a:r>
              <a:rPr lang="en-US" sz="2200" dirty="0" smtClean="0">
                <a:latin typeface="United Sans Rg Bk"/>
              </a:rPr>
              <a:t> To provide each of our student athletes with the best possible high school football experience. </a:t>
            </a:r>
          </a:p>
          <a:p>
            <a:pPr algn="l"/>
            <a:endParaRPr lang="en-US" sz="2200"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Joining:</a:t>
            </a:r>
            <a:r>
              <a:rPr lang="en-US" sz="2200" dirty="0" smtClean="0">
                <a:latin typeface="United Sans Rg Bk"/>
              </a:rPr>
              <a:t> Next meeting is Monday 3/30 at 7:00pm in the CHS Library.</a:t>
            </a:r>
          </a:p>
          <a:p>
            <a:pPr algn="l"/>
            <a:r>
              <a:rPr lang="en-US" sz="2200" dirty="0" smtClean="0">
                <a:latin typeface="United Sans Rg Bk"/>
              </a:rPr>
              <a:t> </a:t>
            </a:r>
          </a:p>
          <a:p>
            <a:pPr marL="800100" lvl="1" indent="-342900" algn="l">
              <a:buFont typeface="Wingdings" panose="05000000000000000000" pitchFamily="2" charset="2"/>
              <a:buChar char="Ø"/>
            </a:pPr>
            <a:r>
              <a:rPr lang="en-US" sz="2400" dirty="0" smtClean="0">
                <a:latin typeface="United Sans Rg Bk"/>
              </a:rPr>
              <a:t>We will be discussing/finalizing Pre-game Meals, Sponsorships, Fundraisers and other way for parents to be involved. </a:t>
            </a:r>
          </a:p>
          <a:p>
            <a:pPr marL="342900" indent="-342900" algn="l">
              <a:buFont typeface="Wingdings" panose="05000000000000000000" pitchFamily="2" charset="2"/>
              <a:buChar char="Ø"/>
            </a:pPr>
            <a:endParaRPr lang="en-US" dirty="0">
              <a:latin typeface="United Sans Rg Bk"/>
            </a:endParaRPr>
          </a:p>
          <a:p>
            <a:pPr marL="800100" lvl="1" indent="-342900" algn="l">
              <a:buFont typeface="Wingdings" panose="05000000000000000000" pitchFamily="2" charset="2"/>
              <a:buChar char="Ø"/>
            </a:pPr>
            <a:r>
              <a:rPr lang="en-US" sz="2400" dirty="0" smtClean="0">
                <a:latin typeface="United Sans Rg Bk"/>
              </a:rPr>
              <a:t>Everyone is welcome. We are looking into possibly electing a board and/or having a president of the Touchdown Club. </a:t>
            </a:r>
          </a:p>
          <a:p>
            <a:pPr algn="l"/>
            <a:endParaRPr lang="en-US"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This is the best way to be involved in the Creekside Football Program as a parent. </a:t>
            </a:r>
          </a:p>
          <a:p>
            <a:pPr algn="l"/>
            <a:endParaRPr lang="en-US" sz="2200" b="1" i="1" u="sng" dirty="0" smtClean="0">
              <a:latin typeface="United Sans Rg Hv" pitchFamily="50" charset="0"/>
            </a:endParaRPr>
          </a:p>
        </p:txBody>
      </p:sp>
    </p:spTree>
    <p:extLst>
      <p:ext uri="{BB962C8B-B14F-4D97-AF65-F5344CB8AC3E}">
        <p14:creationId xmlns:p14="http://schemas.microsoft.com/office/powerpoint/2010/main" val="3662544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6400800"/>
          </a:xfrm>
        </p:spPr>
        <p:txBody>
          <a:bodyPr>
            <a:normAutofit lnSpcReduction="10000"/>
          </a:bodyPr>
          <a:lstStyle/>
          <a:p>
            <a:r>
              <a:rPr lang="en-US" sz="8000" b="1" i="1" u="sng" dirty="0" smtClean="0">
                <a:latin typeface="United Sans Rg Bk"/>
              </a:rPr>
              <a:t>Recruiting</a:t>
            </a:r>
            <a:endParaRPr lang="en-US" sz="2200" b="1" i="1" u="sng"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Academics:</a:t>
            </a:r>
            <a:r>
              <a:rPr lang="en-US" sz="2200" dirty="0" smtClean="0">
                <a:latin typeface="United Sans Rg Bk"/>
              </a:rPr>
              <a:t> Great students have more options. </a:t>
            </a:r>
          </a:p>
          <a:p>
            <a:pPr algn="l"/>
            <a:endParaRPr lang="en-US" sz="2200"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Services:</a:t>
            </a:r>
            <a:r>
              <a:rPr lang="en-US" sz="2200" dirty="0" smtClean="0">
                <a:latin typeface="United Sans Rg Bk"/>
              </a:rPr>
              <a:t> We do not recommend paying for any recruiting service. Use your resources to visit colleges. </a:t>
            </a:r>
          </a:p>
          <a:p>
            <a:pPr algn="l"/>
            <a:endParaRPr lang="en-US" sz="2200"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Urgency:</a:t>
            </a:r>
            <a:r>
              <a:rPr lang="en-US" sz="2200" dirty="0" smtClean="0">
                <a:latin typeface="United Sans Rg Bk"/>
              </a:rPr>
              <a:t> This is a once in a lifetime opportunity, be aggressive, develop relationships with each coach. You get out of recruiting what you put into it.</a:t>
            </a:r>
          </a:p>
          <a:p>
            <a:pPr algn="l"/>
            <a:endParaRPr lang="en-US" sz="2200" dirty="0" smtClean="0">
              <a:latin typeface="United Sans Rg Bk"/>
            </a:endParaRPr>
          </a:p>
          <a:p>
            <a:pPr marL="342900" indent="-342900" algn="l">
              <a:buFont typeface="Wingdings" panose="05000000000000000000" pitchFamily="2" charset="2"/>
              <a:buChar char="Ø"/>
            </a:pPr>
            <a:r>
              <a:rPr lang="en-US" sz="2200" b="1" i="1" u="sng" dirty="0" smtClean="0">
                <a:latin typeface="United Sans Rg Bk"/>
              </a:rPr>
              <a:t>Communication:</a:t>
            </a:r>
            <a:r>
              <a:rPr lang="en-US" sz="2200" dirty="0" smtClean="0">
                <a:latin typeface="United Sans Rg Bk"/>
              </a:rPr>
              <a:t> Please keep the coaching staff informed on any and all contact with any colleges/universities. Always speak with the coaching staff about your plans for visiting any college or going to a camp. Please contact Coach McIntyre about anything recruiting.</a:t>
            </a:r>
          </a:p>
          <a:p>
            <a:pPr algn="l"/>
            <a:endParaRPr lang="en-US" sz="2200" dirty="0">
              <a:latin typeface="United Sans Rg Bk"/>
            </a:endParaRPr>
          </a:p>
          <a:p>
            <a:pPr marL="342900" indent="-342900" algn="l">
              <a:buFont typeface="Wingdings" panose="05000000000000000000" pitchFamily="2" charset="2"/>
              <a:buChar char="Ø"/>
            </a:pPr>
            <a:r>
              <a:rPr lang="en-US" sz="2200" b="1" u="sng" dirty="0" smtClean="0">
                <a:latin typeface="United Sans Rg Bk"/>
              </a:rPr>
              <a:t>Info:</a:t>
            </a:r>
            <a:r>
              <a:rPr lang="en-US" sz="2200" dirty="0" smtClean="0">
                <a:latin typeface="United Sans Rg Bk"/>
              </a:rPr>
              <a:t> Our recruiting power point can be found at </a:t>
            </a:r>
            <a:r>
              <a:rPr lang="en-US" sz="2200" dirty="0" smtClean="0">
                <a:latin typeface="United Sans Rg Bk"/>
                <a:hlinkClick r:id="rId3"/>
              </a:rPr>
              <a:t>www.creeksidefootball.com/recruiting</a:t>
            </a:r>
            <a:r>
              <a:rPr lang="en-US" sz="2200" dirty="0" smtClean="0">
                <a:latin typeface="United Sans Rg Bk"/>
              </a:rPr>
              <a:t> </a:t>
            </a:r>
            <a:endParaRPr lang="en-US" sz="2200" b="1" u="sng" dirty="0" smtClean="0">
              <a:latin typeface="United Sans Rg Bk"/>
            </a:endParaRPr>
          </a:p>
        </p:txBody>
      </p:sp>
    </p:spTree>
    <p:extLst>
      <p:ext uri="{BB962C8B-B14F-4D97-AF65-F5344CB8AC3E}">
        <p14:creationId xmlns:p14="http://schemas.microsoft.com/office/powerpoint/2010/main" val="2800490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5850150"/>
          </a:xfrm>
        </p:spPr>
        <p:txBody>
          <a:bodyPr>
            <a:normAutofit/>
          </a:bodyPr>
          <a:lstStyle/>
          <a:p>
            <a:r>
              <a:rPr lang="en-US" sz="8000" b="1" i="1" u="sng" dirty="0" smtClean="0">
                <a:latin typeface="United Sans Rg Bk"/>
              </a:rPr>
              <a:t>Nutrition</a:t>
            </a:r>
            <a:endParaRPr lang="en-US" sz="2200" b="1" i="1" u="sng" dirty="0" smtClean="0">
              <a:latin typeface="United Sans Rg Bk"/>
            </a:endParaRPr>
          </a:p>
        </p:txBody>
      </p:sp>
      <p:graphicFrame>
        <p:nvGraphicFramePr>
          <p:cNvPr id="4" name="Diagram 3"/>
          <p:cNvGraphicFramePr/>
          <p:nvPr>
            <p:extLst>
              <p:ext uri="{D42A27DB-BD31-4B8C-83A1-F6EECF244321}">
                <p14:modId xmlns:p14="http://schemas.microsoft.com/office/powerpoint/2010/main" val="956471247"/>
              </p:ext>
            </p:extLst>
          </p:nvPr>
        </p:nvGraphicFramePr>
        <p:xfrm>
          <a:off x="112542" y="1280160"/>
          <a:ext cx="11866098" cy="47810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23"/>
          <p:cNvSpPr>
            <a:spLocks noChangeArrowheads="1"/>
          </p:cNvSpPr>
          <p:nvPr/>
        </p:nvSpPr>
        <p:spPr bwMode="auto">
          <a:xfrm>
            <a:off x="112542" y="1606731"/>
            <a:ext cx="11866098" cy="744583"/>
          </a:xfrm>
          <a:prstGeom prst="rect">
            <a:avLst/>
          </a:prstGeom>
          <a:solidFill>
            <a:srgbClr val="FFFFFF"/>
          </a:solid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This is the total amount of food being eaten per day, measured in calories (</a:t>
            </a:r>
            <a:r>
              <a:rPr kumimoji="0" lang="en-US" altLang="en-US" sz="1700" b="0" i="0" u="none" strike="noStrike" cap="none" normalizeH="0" baseline="0" dirty="0" err="1"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cals</a:t>
            </a:r>
            <a:r>
              <a:rPr kumimoji="0" lang="en-US" altLang="en-US" sz="17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This gives us a measure of the amount of ENERGY being taken in. Manipulation of the following guidelines can produce the most dramatic changes in the body such as a weight gain and weight loss.</a:t>
            </a:r>
            <a:endParaRPr kumimoji="0" lang="en-US" altLang="en-US" sz="17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a:spLocks noChangeArrowheads="1"/>
          </p:cNvSpPr>
          <p:nvPr/>
        </p:nvSpPr>
        <p:spPr bwMode="auto">
          <a:xfrm>
            <a:off x="3997594" y="6013827"/>
            <a:ext cx="409599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United Sans Rg Bk"/>
                <a:ea typeface="Calibri" panose="020F0502020204030204" pitchFamily="34" charset="0"/>
                <a:cs typeface="Arial" panose="020B0604020202020204" pitchFamily="34" charset="0"/>
              </a:rPr>
              <a:t>HYDRATION</a:t>
            </a:r>
            <a:endParaRPr kumimoji="0" lang="en-US" altLang="en-U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Drink 1 </a:t>
            </a:r>
            <a:r>
              <a:rPr kumimoji="0" lang="en-US" altLang="en-US" b="0" i="0" u="sng"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oz</a:t>
            </a:r>
            <a:r>
              <a:rPr kumimoji="0" lang="en-US" altLang="en-US"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of water / </a:t>
            </a:r>
            <a:r>
              <a:rPr kumimoji="0" lang="en-US" altLang="en-US" b="0" i="0" u="sng"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lb</a:t>
            </a:r>
            <a:r>
              <a:rPr kumimoji="0" lang="en-US" altLang="en-US"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of body weight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0216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6400800"/>
          </a:xfrm>
        </p:spPr>
        <p:txBody>
          <a:bodyPr>
            <a:normAutofit/>
          </a:bodyPr>
          <a:lstStyle/>
          <a:p>
            <a:endParaRPr lang="en-US" sz="4000" b="1" i="1" u="sng" dirty="0" smtClean="0">
              <a:latin typeface="United Sans Rg Hv" pitchFamily="50" charset="0"/>
            </a:endParaRPr>
          </a:p>
          <a:p>
            <a:r>
              <a:rPr lang="en-US" sz="8000" b="1" i="1" u="sng" dirty="0" smtClean="0">
                <a:latin typeface="United Sans Rg Bk"/>
              </a:rPr>
              <a:t>THANK YOU FOR COMING</a:t>
            </a:r>
          </a:p>
          <a:p>
            <a:pPr algn="l"/>
            <a:endParaRPr lang="en-US" sz="6000" b="1" i="1" u="sng" dirty="0" smtClean="0">
              <a:latin typeface="United Sans Rg Bk"/>
            </a:endParaRPr>
          </a:p>
          <a:p>
            <a:r>
              <a:rPr lang="en-US" sz="4000" b="1" u="sng" dirty="0" smtClean="0">
                <a:latin typeface="United Sans Rg Bk"/>
              </a:rPr>
              <a:t>#UKNIGHTED2020</a:t>
            </a:r>
          </a:p>
          <a:p>
            <a:endParaRPr lang="en-US" sz="4000" b="1" i="1" u="sng" dirty="0" smtClean="0">
              <a:latin typeface="United Sans Rg Bk"/>
            </a:endParaRPr>
          </a:p>
          <a:p>
            <a:r>
              <a:rPr lang="en-US" sz="4000" b="1" u="sng" dirty="0" smtClean="0">
                <a:latin typeface="United Sans Rg Bk"/>
              </a:rPr>
              <a:t>#</a:t>
            </a:r>
            <a:r>
              <a:rPr lang="en-US" sz="4000" b="1" u="sng" dirty="0" err="1" smtClean="0">
                <a:latin typeface="United Sans Rg Bk"/>
              </a:rPr>
              <a:t>WorkToWin</a:t>
            </a:r>
            <a:endParaRPr lang="en-US" sz="4000" b="1" u="sng" dirty="0" smtClean="0">
              <a:latin typeface="United Sans Rg Bk"/>
            </a:endParaRPr>
          </a:p>
        </p:txBody>
      </p:sp>
    </p:spTree>
    <p:extLst>
      <p:ext uri="{BB962C8B-B14F-4D97-AF65-F5344CB8AC3E}">
        <p14:creationId xmlns:p14="http://schemas.microsoft.com/office/powerpoint/2010/main" val="3954876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5"/>
            <a:ext cx="12079458" cy="6400800"/>
          </a:xfrm>
        </p:spPr>
        <p:txBody>
          <a:bodyPr>
            <a:normAutofit/>
          </a:bodyPr>
          <a:lstStyle/>
          <a:p>
            <a:r>
              <a:rPr lang="en-US" sz="4000" b="1" u="sng" dirty="0" smtClean="0"/>
              <a:t>Creekside Football Foundations</a:t>
            </a:r>
          </a:p>
          <a:p>
            <a:r>
              <a:rPr lang="en-US" sz="7100" b="1" i="1" u="sng" dirty="0" smtClean="0">
                <a:latin typeface="United Sans Rg Bk"/>
              </a:rPr>
              <a:t>TOUGHNESS</a:t>
            </a:r>
            <a:r>
              <a:rPr lang="en-US" sz="7100" b="1" i="1" u="sng" dirty="0" smtClean="0"/>
              <a:t> </a:t>
            </a:r>
          </a:p>
          <a:p>
            <a:r>
              <a:rPr lang="en-US" sz="7100" b="1" i="1" u="sng" dirty="0" smtClean="0">
                <a:latin typeface="United Sans Rg Bk"/>
              </a:rPr>
              <a:t>ATTITUDE</a:t>
            </a:r>
          </a:p>
          <a:p>
            <a:r>
              <a:rPr lang="en-US" sz="7100" b="1" i="1" u="sng" dirty="0">
                <a:latin typeface="United Sans Rg Bk"/>
              </a:rPr>
              <a:t>WORK </a:t>
            </a:r>
            <a:r>
              <a:rPr lang="en-US" sz="7100" b="1" i="1" u="sng" dirty="0" smtClean="0">
                <a:latin typeface="United Sans Rg Bk"/>
              </a:rPr>
              <a:t>ETHIC</a:t>
            </a:r>
          </a:p>
          <a:p>
            <a:r>
              <a:rPr lang="en-US" sz="7100" b="1" i="1" u="sng" dirty="0">
                <a:latin typeface="United Sans Rg Bk"/>
              </a:rPr>
              <a:t>CARING</a:t>
            </a:r>
            <a:r>
              <a:rPr lang="en-US" sz="7100" b="1" i="1" u="sng" dirty="0" smtClean="0">
                <a:latin typeface="United Sans Rg Bk"/>
              </a:rPr>
              <a:t> </a:t>
            </a:r>
          </a:p>
          <a:p>
            <a:r>
              <a:rPr lang="en-US" sz="7100" b="1" i="1" u="sng" dirty="0">
                <a:latin typeface="United Sans Rg Bk"/>
              </a:rPr>
              <a:t>COMMITMENT</a:t>
            </a:r>
          </a:p>
          <a:p>
            <a:endParaRPr lang="en-US" sz="6600" b="1" i="1" u="sng" dirty="0">
              <a:latin typeface="United Sans Rg Bk"/>
            </a:endParaRPr>
          </a:p>
          <a:p>
            <a:endParaRPr lang="en-US" sz="8000" b="1" i="1" u="sng" dirty="0"/>
          </a:p>
        </p:txBody>
      </p:sp>
    </p:spTree>
    <p:extLst>
      <p:ext uri="{BB962C8B-B14F-4D97-AF65-F5344CB8AC3E}">
        <p14:creationId xmlns:p14="http://schemas.microsoft.com/office/powerpoint/2010/main" val="1409933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5"/>
          </a:xfrm>
        </p:spPr>
        <p:txBody>
          <a:bodyPr>
            <a:normAutofit/>
          </a:bodyPr>
          <a:lstStyle/>
          <a:p>
            <a:r>
              <a:rPr lang="en-US" sz="5600" b="1" i="1" u="sng" dirty="0" smtClean="0">
                <a:latin typeface="United Sans Rg Bk"/>
              </a:rPr>
              <a:t>Our Process </a:t>
            </a:r>
          </a:p>
          <a:p>
            <a:endParaRPr lang="en-US" sz="2200" dirty="0" smtClean="0">
              <a:latin typeface="United Sans Rg Bk"/>
            </a:endParaRPr>
          </a:p>
        </p:txBody>
      </p:sp>
      <p:sp>
        <p:nvSpPr>
          <p:cNvPr id="5" name="Rectangle 4"/>
          <p:cNvSpPr/>
          <p:nvPr/>
        </p:nvSpPr>
        <p:spPr>
          <a:xfrm>
            <a:off x="84406" y="1066959"/>
            <a:ext cx="12135729" cy="5550237"/>
          </a:xfrm>
          <a:prstGeom prst="rect">
            <a:avLst/>
          </a:prstGeom>
        </p:spPr>
        <p:txBody>
          <a:bodyPr wrap="square">
            <a:spAutoFit/>
          </a:bodyPr>
          <a:lstStyle/>
          <a:p>
            <a:pPr marL="800100" lvl="2" indent="-342900">
              <a:spcBef>
                <a:spcPts val="1000"/>
              </a:spcBef>
              <a:buFont typeface="Wingdings" panose="05000000000000000000" pitchFamily="2" charset="2"/>
              <a:buChar char="Ø"/>
            </a:pPr>
            <a:r>
              <a:rPr lang="en-US" sz="2400" b="1" i="1" u="sng" dirty="0" smtClean="0">
                <a:latin typeface="United Sans Rg Bk"/>
              </a:rPr>
              <a:t>1</a:t>
            </a:r>
            <a:r>
              <a:rPr lang="en-US" sz="2400" b="1" i="1" u="sng" baseline="30000" dirty="0" smtClean="0">
                <a:latin typeface="United Sans Rg Bk"/>
              </a:rPr>
              <a:t>st</a:t>
            </a:r>
            <a:r>
              <a:rPr lang="en-US" sz="2400" b="1" i="1" u="sng" dirty="0" smtClean="0">
                <a:latin typeface="United Sans Rg Bk"/>
              </a:rPr>
              <a:t> Quarter: December/January/February</a:t>
            </a:r>
          </a:p>
          <a:p>
            <a:pPr marL="1257300" lvl="3" indent="-342900">
              <a:spcBef>
                <a:spcPts val="1000"/>
              </a:spcBef>
              <a:buFont typeface="Wingdings" panose="05000000000000000000" pitchFamily="2" charset="2"/>
              <a:buChar char="Ø"/>
            </a:pPr>
            <a:r>
              <a:rPr lang="en-US" sz="2400" dirty="0" smtClean="0">
                <a:latin typeface="United Sans Rg Bk"/>
              </a:rPr>
              <a:t>Focus is Strength &amp; Mass Gain – Lift 4 Days –  1 Day of Yoga/Core</a:t>
            </a:r>
          </a:p>
          <a:p>
            <a:pPr marL="800100" lvl="2" indent="-342900">
              <a:spcBef>
                <a:spcPts val="1000"/>
              </a:spcBef>
              <a:buFont typeface="Wingdings" panose="05000000000000000000" pitchFamily="2" charset="2"/>
              <a:buChar char="Ø"/>
            </a:pPr>
            <a:r>
              <a:rPr lang="en-US" sz="2400" b="1" i="1" u="sng" dirty="0" smtClean="0">
                <a:latin typeface="United Sans Rg Bk"/>
              </a:rPr>
              <a:t>2</a:t>
            </a:r>
            <a:r>
              <a:rPr lang="en-US" sz="2400" b="1" i="1" u="sng" baseline="30000" dirty="0" smtClean="0">
                <a:latin typeface="United Sans Rg Bk"/>
              </a:rPr>
              <a:t>nd</a:t>
            </a:r>
            <a:r>
              <a:rPr lang="en-US" sz="2400" b="1" i="1" u="sng" dirty="0" smtClean="0">
                <a:latin typeface="United Sans Rg Bk"/>
              </a:rPr>
              <a:t> Quarter: March/April </a:t>
            </a:r>
          </a:p>
          <a:p>
            <a:pPr marL="1257300" lvl="3" indent="-342900">
              <a:spcBef>
                <a:spcPts val="1000"/>
              </a:spcBef>
              <a:buFont typeface="Wingdings" panose="05000000000000000000" pitchFamily="2" charset="2"/>
              <a:buChar char="Ø"/>
            </a:pPr>
            <a:r>
              <a:rPr lang="en-US" sz="2400" dirty="0" smtClean="0">
                <a:latin typeface="United Sans Rg Bk"/>
              </a:rPr>
              <a:t>Focus </a:t>
            </a:r>
            <a:r>
              <a:rPr lang="en-US" sz="2400" dirty="0">
                <a:latin typeface="United Sans Rg Bk"/>
              </a:rPr>
              <a:t>is </a:t>
            </a:r>
            <a:r>
              <a:rPr lang="en-US" sz="2400" dirty="0" smtClean="0">
                <a:latin typeface="United Sans Rg Bk"/>
              </a:rPr>
              <a:t>Power w/ Speed &amp; Agility </a:t>
            </a:r>
            <a:r>
              <a:rPr lang="en-US" sz="2400" dirty="0">
                <a:latin typeface="United Sans Rg Bk"/>
              </a:rPr>
              <a:t>– Lift </a:t>
            </a:r>
            <a:r>
              <a:rPr lang="en-US" sz="2400" dirty="0" smtClean="0">
                <a:latin typeface="United Sans Rg Bk"/>
              </a:rPr>
              <a:t>3 Days </a:t>
            </a:r>
            <a:r>
              <a:rPr lang="en-US" sz="2400" dirty="0">
                <a:latin typeface="United Sans Rg Bk"/>
              </a:rPr>
              <a:t>– </a:t>
            </a:r>
            <a:r>
              <a:rPr lang="en-US" sz="2400" dirty="0" smtClean="0">
                <a:latin typeface="United Sans Rg Bk"/>
              </a:rPr>
              <a:t>2 Days of Speed/Agility</a:t>
            </a:r>
            <a:endParaRPr lang="en-US" sz="2400" dirty="0">
              <a:latin typeface="United Sans Rg Bk"/>
            </a:endParaRPr>
          </a:p>
          <a:p>
            <a:pPr marL="800100" lvl="2" indent="-342900">
              <a:spcBef>
                <a:spcPts val="1000"/>
              </a:spcBef>
              <a:buFont typeface="Wingdings" panose="05000000000000000000" pitchFamily="2" charset="2"/>
              <a:buChar char="Ø"/>
            </a:pPr>
            <a:r>
              <a:rPr lang="en-US" sz="2400" b="1" i="1" u="sng" dirty="0" smtClean="0">
                <a:latin typeface="United Sans Rg Bk"/>
              </a:rPr>
              <a:t>3</a:t>
            </a:r>
            <a:r>
              <a:rPr lang="en-US" sz="2400" b="1" i="1" u="sng" baseline="30000" dirty="0" smtClean="0">
                <a:latin typeface="United Sans Rg Bk"/>
              </a:rPr>
              <a:t>rd</a:t>
            </a:r>
            <a:r>
              <a:rPr lang="en-US" sz="2400" b="1" i="1" u="sng" dirty="0" smtClean="0">
                <a:latin typeface="United Sans Rg Bk"/>
              </a:rPr>
              <a:t> </a:t>
            </a:r>
            <a:r>
              <a:rPr lang="en-US" sz="2400" b="1" i="1" u="sng" dirty="0">
                <a:latin typeface="United Sans Rg Bk"/>
              </a:rPr>
              <a:t>Quarter: </a:t>
            </a:r>
            <a:r>
              <a:rPr lang="en-US" sz="2400" b="1" i="1" u="sng" dirty="0" smtClean="0">
                <a:latin typeface="United Sans Rg Bk"/>
              </a:rPr>
              <a:t>April/May (Spring Football)</a:t>
            </a:r>
            <a:endParaRPr lang="en-US" sz="2400" b="1" i="1" u="sng" dirty="0">
              <a:latin typeface="United Sans Rg Bk"/>
            </a:endParaRPr>
          </a:p>
          <a:p>
            <a:pPr marL="1257300" lvl="3" indent="-342900">
              <a:spcBef>
                <a:spcPts val="1000"/>
              </a:spcBef>
              <a:buFont typeface="Wingdings" panose="05000000000000000000" pitchFamily="2" charset="2"/>
              <a:buChar char="Ø"/>
            </a:pPr>
            <a:r>
              <a:rPr lang="en-US" sz="2400" dirty="0" smtClean="0">
                <a:latin typeface="United Sans Rg Bk"/>
              </a:rPr>
              <a:t>20 very physical practices with in-season strength training  + Spring Game. </a:t>
            </a:r>
          </a:p>
          <a:p>
            <a:pPr marL="800100" lvl="2" indent="-342900">
              <a:spcBef>
                <a:spcPts val="1000"/>
              </a:spcBef>
              <a:buFont typeface="Wingdings" panose="05000000000000000000" pitchFamily="2" charset="2"/>
              <a:buChar char="Ø"/>
            </a:pPr>
            <a:r>
              <a:rPr lang="en-US" sz="2400" b="1" i="1" u="sng" dirty="0" smtClean="0">
                <a:latin typeface="United Sans Rg Bk"/>
              </a:rPr>
              <a:t>4</a:t>
            </a:r>
            <a:r>
              <a:rPr lang="en-US" sz="2400" b="1" i="1" u="sng" baseline="30000" dirty="0" smtClean="0">
                <a:latin typeface="United Sans Rg Bk"/>
              </a:rPr>
              <a:t>th</a:t>
            </a:r>
            <a:r>
              <a:rPr lang="en-US" sz="2400" b="1" i="1" u="sng" dirty="0" smtClean="0">
                <a:latin typeface="United Sans Rg Bk"/>
              </a:rPr>
              <a:t> Quarter</a:t>
            </a:r>
            <a:r>
              <a:rPr lang="en-US" sz="2400" b="1" i="1" u="sng" dirty="0">
                <a:latin typeface="United Sans Rg Bk"/>
              </a:rPr>
              <a:t>: </a:t>
            </a:r>
            <a:r>
              <a:rPr lang="en-US" sz="2400" b="1" i="1" u="sng" dirty="0" smtClean="0">
                <a:latin typeface="United Sans Rg Bk"/>
              </a:rPr>
              <a:t>June/July (Summer)</a:t>
            </a:r>
            <a:endParaRPr lang="en-US" sz="2400" b="1" i="1" u="sng" dirty="0">
              <a:latin typeface="United Sans Rg Bk"/>
            </a:endParaRPr>
          </a:p>
          <a:p>
            <a:pPr marL="1257300" lvl="3" indent="-342900">
              <a:spcBef>
                <a:spcPts val="1000"/>
              </a:spcBef>
              <a:buFont typeface="Wingdings" panose="05000000000000000000" pitchFamily="2" charset="2"/>
              <a:buChar char="Ø"/>
            </a:pPr>
            <a:r>
              <a:rPr lang="en-US" sz="2400" dirty="0" smtClean="0">
                <a:latin typeface="United Sans Rg Bk"/>
              </a:rPr>
              <a:t>Preparing the team for the season – 4 Days a week of Strength, Speed and Agility, Conditioning and Football Fundaments/Skills and Scheme </a:t>
            </a:r>
          </a:p>
          <a:p>
            <a:pPr marL="800100" lvl="2" indent="-342900">
              <a:spcBef>
                <a:spcPts val="1000"/>
              </a:spcBef>
              <a:buFont typeface="Wingdings" panose="05000000000000000000" pitchFamily="2" charset="2"/>
              <a:buChar char="Ø"/>
            </a:pPr>
            <a:r>
              <a:rPr lang="en-US" sz="2400" b="1" i="1" u="sng" dirty="0" smtClean="0">
                <a:latin typeface="United Sans Rg Bk"/>
              </a:rPr>
              <a:t>In Season:</a:t>
            </a:r>
            <a:r>
              <a:rPr lang="en-US" sz="2400" i="1" dirty="0" smtClean="0">
                <a:latin typeface="United Sans Rg Bk"/>
              </a:rPr>
              <a:t> </a:t>
            </a:r>
            <a:r>
              <a:rPr lang="en-US" sz="2400" dirty="0" smtClean="0">
                <a:latin typeface="United Sans Rg Bk"/>
              </a:rPr>
              <a:t>Used to maintain strength, works within our weekly practice schedule</a:t>
            </a:r>
            <a:r>
              <a:rPr lang="en-US" sz="2400" i="1" dirty="0" smtClean="0">
                <a:latin typeface="United Sans Rg Bk"/>
              </a:rPr>
              <a:t>.</a:t>
            </a:r>
            <a:endParaRPr lang="en-US" sz="2400" b="1" i="1" dirty="0">
              <a:latin typeface="United Sans Rg Bk"/>
            </a:endParaRPr>
          </a:p>
        </p:txBody>
      </p:sp>
    </p:spTree>
    <p:extLst>
      <p:ext uri="{BB962C8B-B14F-4D97-AF65-F5344CB8AC3E}">
        <p14:creationId xmlns:p14="http://schemas.microsoft.com/office/powerpoint/2010/main" val="3757871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5"/>
          </a:xfrm>
        </p:spPr>
        <p:txBody>
          <a:bodyPr>
            <a:normAutofit/>
          </a:bodyPr>
          <a:lstStyle/>
          <a:p>
            <a:r>
              <a:rPr lang="en-US" sz="8000" b="1" i="1" u="sng" dirty="0" smtClean="0">
                <a:latin typeface="United Sans Rg Bk"/>
              </a:rPr>
              <a:t>2020 Where We Are… </a:t>
            </a:r>
          </a:p>
          <a:p>
            <a:endParaRPr lang="en-US" sz="2200" dirty="0" smtClean="0">
              <a:latin typeface="United Sans Rg Bk"/>
            </a:endParaRPr>
          </a:p>
        </p:txBody>
      </p:sp>
      <p:graphicFrame>
        <p:nvGraphicFramePr>
          <p:cNvPr id="2" name="Table 1"/>
          <p:cNvGraphicFramePr>
            <a:graphicFrameLocks noGrp="1"/>
          </p:cNvGraphicFramePr>
          <p:nvPr>
            <p:extLst>
              <p:ext uri="{D42A27DB-BD31-4B8C-83A1-F6EECF244321}">
                <p14:modId xmlns:p14="http://schemas.microsoft.com/office/powerpoint/2010/main" val="2409678317"/>
              </p:ext>
            </p:extLst>
          </p:nvPr>
        </p:nvGraphicFramePr>
        <p:xfrm>
          <a:off x="860475" y="1597122"/>
          <a:ext cx="10583592" cy="2346806"/>
        </p:xfrm>
        <a:graphic>
          <a:graphicData uri="http://schemas.openxmlformats.org/drawingml/2006/table">
            <a:tbl>
              <a:tblPr firstRow="1" bandRow="1">
                <a:tableStyleId>{073A0DAA-6AF3-43AB-8588-CEC1D06C72B9}</a:tableStyleId>
              </a:tblPr>
              <a:tblGrid>
                <a:gridCol w="1763932">
                  <a:extLst>
                    <a:ext uri="{9D8B030D-6E8A-4147-A177-3AD203B41FA5}">
                      <a16:colId xmlns:a16="http://schemas.microsoft.com/office/drawing/2014/main" val="2487113126"/>
                    </a:ext>
                  </a:extLst>
                </a:gridCol>
                <a:gridCol w="1763932">
                  <a:extLst>
                    <a:ext uri="{9D8B030D-6E8A-4147-A177-3AD203B41FA5}">
                      <a16:colId xmlns:a16="http://schemas.microsoft.com/office/drawing/2014/main" val="2779981671"/>
                    </a:ext>
                  </a:extLst>
                </a:gridCol>
                <a:gridCol w="1763932">
                  <a:extLst>
                    <a:ext uri="{9D8B030D-6E8A-4147-A177-3AD203B41FA5}">
                      <a16:colId xmlns:a16="http://schemas.microsoft.com/office/drawing/2014/main" val="722168488"/>
                    </a:ext>
                  </a:extLst>
                </a:gridCol>
                <a:gridCol w="1763932">
                  <a:extLst>
                    <a:ext uri="{9D8B030D-6E8A-4147-A177-3AD203B41FA5}">
                      <a16:colId xmlns:a16="http://schemas.microsoft.com/office/drawing/2014/main" val="3594286914"/>
                    </a:ext>
                  </a:extLst>
                </a:gridCol>
                <a:gridCol w="1763932">
                  <a:extLst>
                    <a:ext uri="{9D8B030D-6E8A-4147-A177-3AD203B41FA5}">
                      <a16:colId xmlns:a16="http://schemas.microsoft.com/office/drawing/2014/main" val="3035378387"/>
                    </a:ext>
                  </a:extLst>
                </a:gridCol>
                <a:gridCol w="1763932">
                  <a:extLst>
                    <a:ext uri="{9D8B030D-6E8A-4147-A177-3AD203B41FA5}">
                      <a16:colId xmlns:a16="http://schemas.microsoft.com/office/drawing/2014/main" val="2437783585"/>
                    </a:ext>
                  </a:extLst>
                </a:gridCol>
              </a:tblGrid>
              <a:tr h="794468">
                <a:tc>
                  <a:txBody>
                    <a:bodyPr/>
                    <a:lstStyle/>
                    <a:p>
                      <a:pPr algn="ctr"/>
                      <a:r>
                        <a:rPr lang="en-US" dirty="0" smtClean="0"/>
                        <a:t>Year</a:t>
                      </a:r>
                      <a:endParaRPr lang="en-US" dirty="0"/>
                    </a:p>
                  </a:txBody>
                  <a:tcPr anchor="b"/>
                </a:tc>
                <a:tc>
                  <a:txBody>
                    <a:bodyPr/>
                    <a:lstStyle/>
                    <a:p>
                      <a:pPr algn="ctr"/>
                      <a:r>
                        <a:rPr lang="en-US" dirty="0" smtClean="0"/>
                        <a:t>Body</a:t>
                      </a:r>
                      <a:r>
                        <a:rPr lang="en-US" baseline="0" dirty="0" smtClean="0"/>
                        <a:t> Weight</a:t>
                      </a:r>
                      <a:endParaRPr lang="en-US" dirty="0"/>
                    </a:p>
                  </a:txBody>
                  <a:tcPr anchor="b"/>
                </a:tc>
                <a:tc>
                  <a:txBody>
                    <a:bodyPr/>
                    <a:lstStyle/>
                    <a:p>
                      <a:pPr algn="ctr"/>
                      <a:r>
                        <a:rPr lang="en-US" dirty="0" smtClean="0"/>
                        <a:t>Clean Max</a:t>
                      </a:r>
                      <a:endParaRPr lang="en-US" dirty="0"/>
                    </a:p>
                  </a:txBody>
                  <a:tcPr anchor="b"/>
                </a:tc>
                <a:tc>
                  <a:txBody>
                    <a:bodyPr/>
                    <a:lstStyle/>
                    <a:p>
                      <a:pPr algn="ctr"/>
                      <a:r>
                        <a:rPr lang="en-US" dirty="0" smtClean="0"/>
                        <a:t>Bench Max</a:t>
                      </a:r>
                      <a:endParaRPr lang="en-US" dirty="0"/>
                    </a:p>
                  </a:txBody>
                  <a:tcPr anchor="b"/>
                </a:tc>
                <a:tc>
                  <a:txBody>
                    <a:bodyPr/>
                    <a:lstStyle/>
                    <a:p>
                      <a:pPr algn="ctr"/>
                      <a:r>
                        <a:rPr lang="en-US" dirty="0" smtClean="0"/>
                        <a:t>Squat Max</a:t>
                      </a:r>
                      <a:endParaRPr lang="en-US" dirty="0"/>
                    </a:p>
                  </a:txBody>
                  <a:tcPr anchor="b"/>
                </a:tc>
                <a:tc>
                  <a:txBody>
                    <a:bodyPr/>
                    <a:lstStyle/>
                    <a:p>
                      <a:pPr algn="ctr"/>
                      <a:r>
                        <a:rPr lang="en-US" dirty="0" smtClean="0"/>
                        <a:t>Total</a:t>
                      </a:r>
                      <a:r>
                        <a:rPr lang="en-US" baseline="0" dirty="0" smtClean="0"/>
                        <a:t> </a:t>
                      </a:r>
                      <a:endParaRPr lang="en-US" dirty="0"/>
                    </a:p>
                  </a:txBody>
                  <a:tcPr anchor="b"/>
                </a:tc>
                <a:extLst>
                  <a:ext uri="{0D108BD9-81ED-4DB2-BD59-A6C34878D82A}">
                    <a16:rowId xmlns:a16="http://schemas.microsoft.com/office/drawing/2014/main" val="2577466088"/>
                  </a:ext>
                </a:extLst>
              </a:tr>
              <a:tr h="517446">
                <a:tc>
                  <a:txBody>
                    <a:bodyPr/>
                    <a:lstStyle/>
                    <a:p>
                      <a:pPr algn="ctr"/>
                      <a:r>
                        <a:rPr lang="en-US" dirty="0" smtClean="0"/>
                        <a:t>2018, May</a:t>
                      </a:r>
                      <a:endParaRPr lang="en-US" dirty="0"/>
                    </a:p>
                  </a:txBody>
                  <a:tcPr/>
                </a:tc>
                <a:tc>
                  <a:txBody>
                    <a:bodyPr/>
                    <a:lstStyle/>
                    <a:p>
                      <a:pPr algn="ctr"/>
                      <a:r>
                        <a:rPr lang="en-US" dirty="0" smtClean="0"/>
                        <a:t>177</a:t>
                      </a:r>
                      <a:endParaRPr lang="en-US" dirty="0"/>
                    </a:p>
                  </a:txBody>
                  <a:tcPr/>
                </a:tc>
                <a:tc>
                  <a:txBody>
                    <a:bodyPr/>
                    <a:lstStyle/>
                    <a:p>
                      <a:pPr algn="ctr"/>
                      <a:r>
                        <a:rPr lang="en-US" dirty="0" smtClean="0"/>
                        <a:t>183.8</a:t>
                      </a:r>
                      <a:endParaRPr lang="en-US" dirty="0"/>
                    </a:p>
                  </a:txBody>
                  <a:tcPr/>
                </a:tc>
                <a:tc>
                  <a:txBody>
                    <a:bodyPr/>
                    <a:lstStyle/>
                    <a:p>
                      <a:pPr algn="ctr"/>
                      <a:r>
                        <a:rPr lang="en-US" dirty="0" smtClean="0"/>
                        <a:t>174.6</a:t>
                      </a:r>
                      <a:endParaRPr lang="en-US" dirty="0"/>
                    </a:p>
                  </a:txBody>
                  <a:tcPr/>
                </a:tc>
                <a:tc>
                  <a:txBody>
                    <a:bodyPr/>
                    <a:lstStyle/>
                    <a:p>
                      <a:pPr algn="ctr"/>
                      <a:r>
                        <a:rPr lang="en-US" dirty="0" smtClean="0"/>
                        <a:t>266.9</a:t>
                      </a:r>
                      <a:endParaRPr lang="en-US" dirty="0"/>
                    </a:p>
                  </a:txBody>
                  <a:tcPr/>
                </a:tc>
                <a:tc>
                  <a:txBody>
                    <a:bodyPr/>
                    <a:lstStyle/>
                    <a:p>
                      <a:pPr algn="ctr"/>
                      <a:r>
                        <a:rPr lang="en-US" dirty="0" smtClean="0"/>
                        <a:t>619.6</a:t>
                      </a:r>
                      <a:endParaRPr lang="en-US" dirty="0"/>
                    </a:p>
                  </a:txBody>
                  <a:tcPr/>
                </a:tc>
                <a:extLst>
                  <a:ext uri="{0D108BD9-81ED-4DB2-BD59-A6C34878D82A}">
                    <a16:rowId xmlns:a16="http://schemas.microsoft.com/office/drawing/2014/main" val="3308672110"/>
                  </a:ext>
                </a:extLst>
              </a:tr>
              <a:tr h="517446">
                <a:tc>
                  <a:txBody>
                    <a:bodyPr/>
                    <a:lstStyle/>
                    <a:p>
                      <a:pPr algn="ctr"/>
                      <a:r>
                        <a:rPr lang="en-US" dirty="0" smtClean="0"/>
                        <a:t>2019, February</a:t>
                      </a:r>
                      <a:endParaRPr lang="en-US" dirty="0"/>
                    </a:p>
                  </a:txBody>
                  <a:tcPr/>
                </a:tc>
                <a:tc>
                  <a:txBody>
                    <a:bodyPr/>
                    <a:lstStyle/>
                    <a:p>
                      <a:pPr algn="ctr"/>
                      <a:r>
                        <a:rPr lang="en-US" dirty="0" smtClean="0"/>
                        <a:t>188 (+11)</a:t>
                      </a:r>
                      <a:endParaRPr lang="en-US" dirty="0"/>
                    </a:p>
                  </a:txBody>
                  <a:tcPr/>
                </a:tc>
                <a:tc>
                  <a:txBody>
                    <a:bodyPr/>
                    <a:lstStyle/>
                    <a:p>
                      <a:pPr algn="ctr"/>
                      <a:r>
                        <a:rPr lang="en-US" dirty="0" smtClean="0"/>
                        <a:t>195.3 (+11.5)</a:t>
                      </a:r>
                      <a:endParaRPr lang="en-US" dirty="0"/>
                    </a:p>
                  </a:txBody>
                  <a:tcPr/>
                </a:tc>
                <a:tc>
                  <a:txBody>
                    <a:bodyPr/>
                    <a:lstStyle/>
                    <a:p>
                      <a:pPr algn="ctr"/>
                      <a:r>
                        <a:rPr lang="en-US" dirty="0" smtClean="0"/>
                        <a:t>188.9 (+14.3)</a:t>
                      </a:r>
                      <a:endParaRPr lang="en-US" dirty="0"/>
                    </a:p>
                  </a:txBody>
                  <a:tcPr/>
                </a:tc>
                <a:tc>
                  <a:txBody>
                    <a:bodyPr/>
                    <a:lstStyle/>
                    <a:p>
                      <a:pPr algn="ctr"/>
                      <a:r>
                        <a:rPr lang="en-US" dirty="0" smtClean="0"/>
                        <a:t>291.1 (+24.2)</a:t>
                      </a:r>
                      <a:endParaRPr lang="en-US" dirty="0"/>
                    </a:p>
                  </a:txBody>
                  <a:tcPr/>
                </a:tc>
                <a:tc>
                  <a:txBody>
                    <a:bodyPr/>
                    <a:lstStyle/>
                    <a:p>
                      <a:pPr algn="ctr"/>
                      <a:r>
                        <a:rPr lang="en-US" dirty="0" smtClean="0"/>
                        <a:t>670.0 (+50.4)</a:t>
                      </a:r>
                      <a:endParaRPr lang="en-US" dirty="0"/>
                    </a:p>
                  </a:txBody>
                  <a:tcPr/>
                </a:tc>
                <a:extLst>
                  <a:ext uri="{0D108BD9-81ED-4DB2-BD59-A6C34878D82A}">
                    <a16:rowId xmlns:a16="http://schemas.microsoft.com/office/drawing/2014/main" val="4126085449"/>
                  </a:ext>
                </a:extLst>
              </a:tr>
              <a:tr h="517446">
                <a:tc>
                  <a:txBody>
                    <a:bodyPr/>
                    <a:lstStyle/>
                    <a:p>
                      <a:pPr algn="ctr"/>
                      <a:r>
                        <a:rPr lang="en-US" dirty="0" smtClean="0"/>
                        <a:t>2020,</a:t>
                      </a:r>
                      <a:r>
                        <a:rPr lang="en-US" baseline="0" dirty="0" smtClean="0"/>
                        <a:t> February</a:t>
                      </a:r>
                      <a:endParaRPr lang="en-US" dirty="0"/>
                    </a:p>
                  </a:txBody>
                  <a:tcPr/>
                </a:tc>
                <a:tc>
                  <a:txBody>
                    <a:bodyPr/>
                    <a:lstStyle/>
                    <a:p>
                      <a:pPr algn="ctr"/>
                      <a:r>
                        <a:rPr lang="en-US" dirty="0" smtClean="0"/>
                        <a:t>184</a:t>
                      </a:r>
                      <a:r>
                        <a:rPr lang="en-US" baseline="0" dirty="0" smtClean="0"/>
                        <a:t> </a:t>
                      </a:r>
                      <a:r>
                        <a:rPr lang="en-US" baseline="0" dirty="0" smtClean="0"/>
                        <a:t>(-4)</a:t>
                      </a:r>
                      <a:endParaRPr lang="en-US" dirty="0"/>
                    </a:p>
                  </a:txBody>
                  <a:tcPr/>
                </a:tc>
                <a:tc>
                  <a:txBody>
                    <a:bodyPr/>
                    <a:lstStyle/>
                    <a:p>
                      <a:pPr algn="ctr"/>
                      <a:r>
                        <a:rPr lang="en-US" dirty="0" smtClean="0"/>
                        <a:t>200.9</a:t>
                      </a:r>
                      <a:r>
                        <a:rPr lang="en-US" baseline="0" dirty="0" smtClean="0"/>
                        <a:t> (+5.6)</a:t>
                      </a:r>
                      <a:endParaRPr lang="en-US" dirty="0"/>
                    </a:p>
                  </a:txBody>
                  <a:tcPr/>
                </a:tc>
                <a:tc>
                  <a:txBody>
                    <a:bodyPr/>
                    <a:lstStyle/>
                    <a:p>
                      <a:pPr algn="ctr"/>
                      <a:r>
                        <a:rPr lang="en-US" dirty="0" smtClean="0"/>
                        <a:t>209.4 (+20.5)</a:t>
                      </a:r>
                      <a:endParaRPr lang="en-US" dirty="0"/>
                    </a:p>
                  </a:txBody>
                  <a:tcPr/>
                </a:tc>
                <a:tc>
                  <a:txBody>
                    <a:bodyPr/>
                    <a:lstStyle/>
                    <a:p>
                      <a:pPr algn="ctr"/>
                      <a:r>
                        <a:rPr lang="en-US" dirty="0" smtClean="0"/>
                        <a:t>300.4 (+9.3)</a:t>
                      </a:r>
                      <a:endParaRPr lang="en-US" dirty="0"/>
                    </a:p>
                  </a:txBody>
                  <a:tcPr/>
                </a:tc>
                <a:tc>
                  <a:txBody>
                    <a:bodyPr/>
                    <a:lstStyle/>
                    <a:p>
                      <a:pPr algn="ctr"/>
                      <a:r>
                        <a:rPr lang="en-US" dirty="0" smtClean="0"/>
                        <a:t>708.6 </a:t>
                      </a:r>
                      <a:r>
                        <a:rPr lang="en-US" baseline="0" dirty="0" smtClean="0"/>
                        <a:t>(+38.6)</a:t>
                      </a:r>
                      <a:endParaRPr lang="en-US" dirty="0"/>
                    </a:p>
                  </a:txBody>
                  <a:tcPr/>
                </a:tc>
                <a:extLst>
                  <a:ext uri="{0D108BD9-81ED-4DB2-BD59-A6C34878D82A}">
                    <a16:rowId xmlns:a16="http://schemas.microsoft.com/office/drawing/2014/main" val="4134657011"/>
                  </a:ext>
                </a:extLst>
              </a:tr>
            </a:tbl>
          </a:graphicData>
        </a:graphic>
      </p:graphicFrame>
      <p:sp>
        <p:nvSpPr>
          <p:cNvPr id="6" name="Rectangle 5"/>
          <p:cNvSpPr/>
          <p:nvPr/>
        </p:nvSpPr>
        <p:spPr>
          <a:xfrm>
            <a:off x="0" y="4516582"/>
            <a:ext cx="12192000" cy="959237"/>
          </a:xfrm>
          <a:prstGeom prst="rect">
            <a:avLst/>
          </a:prstGeom>
        </p:spPr>
        <p:txBody>
          <a:bodyPr wrap="square">
            <a:spAutoFit/>
          </a:bodyPr>
          <a:lstStyle/>
          <a:p>
            <a:pPr marL="800100" lvl="2" indent="-342900">
              <a:spcBef>
                <a:spcPts val="1000"/>
              </a:spcBef>
              <a:buFont typeface="Wingdings" panose="05000000000000000000" pitchFamily="2" charset="2"/>
              <a:buChar char="Ø"/>
            </a:pPr>
            <a:r>
              <a:rPr lang="en-US" sz="2400" dirty="0" smtClean="0">
                <a:latin typeface="United Sans Rg Bk"/>
              </a:rPr>
              <a:t>Each athlete has their own progression based on their strength </a:t>
            </a:r>
          </a:p>
          <a:p>
            <a:pPr marL="800100" lvl="2" indent="-342900">
              <a:spcBef>
                <a:spcPts val="1000"/>
              </a:spcBef>
              <a:buFont typeface="Wingdings" panose="05000000000000000000" pitchFamily="2" charset="2"/>
              <a:buChar char="Ø"/>
            </a:pPr>
            <a:r>
              <a:rPr lang="en-US" sz="2400" dirty="0" smtClean="0">
                <a:latin typeface="United Sans Rg Bk"/>
              </a:rPr>
              <a:t>We modify various lifts for injuries and the need of each athlete</a:t>
            </a:r>
          </a:p>
        </p:txBody>
      </p:sp>
    </p:spTree>
    <p:extLst>
      <p:ext uri="{BB962C8B-B14F-4D97-AF65-F5344CB8AC3E}">
        <p14:creationId xmlns:p14="http://schemas.microsoft.com/office/powerpoint/2010/main" val="1986163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5"/>
          </a:xfrm>
        </p:spPr>
        <p:txBody>
          <a:bodyPr>
            <a:normAutofit lnSpcReduction="10000"/>
          </a:bodyPr>
          <a:lstStyle/>
          <a:p>
            <a:r>
              <a:rPr lang="en-US" sz="6600" b="1" i="1" u="sng" dirty="0" smtClean="0">
                <a:latin typeface="United Sans Rg Bk"/>
              </a:rPr>
              <a:t>2020 Where We Are Going…</a:t>
            </a:r>
            <a:endParaRPr lang="en-US" sz="2200" dirty="0" smtClean="0">
              <a:latin typeface="United Sans Rg Bk"/>
            </a:endParaRPr>
          </a:p>
          <a:p>
            <a:pPr marL="342900" indent="-342900" algn="l">
              <a:buFont typeface="Wingdings" panose="05000000000000000000" pitchFamily="2" charset="2"/>
              <a:buChar char="Ø"/>
            </a:pPr>
            <a:r>
              <a:rPr lang="en-US" b="1" i="1" u="sng" dirty="0" smtClean="0">
                <a:latin typeface="United Sans Rg Bk"/>
              </a:rPr>
              <a:t>We will continue to build on our mission statement and develop and care for our young men through our training and interactions with them. </a:t>
            </a:r>
            <a:endParaRPr lang="en-US" sz="2400" b="1" i="1" u="sng" dirty="0">
              <a:latin typeface="United Sans Rg Bk"/>
            </a:endParaRPr>
          </a:p>
          <a:p>
            <a:pPr marL="342900" indent="-342900" algn="l">
              <a:buFont typeface="Wingdings" panose="05000000000000000000" pitchFamily="2" charset="2"/>
              <a:buChar char="Ø"/>
            </a:pPr>
            <a:r>
              <a:rPr lang="en-US" b="1" i="1" u="sng" dirty="0" smtClean="0">
                <a:latin typeface="United Sans Rg Bk"/>
              </a:rPr>
              <a:t>Family Action Plan</a:t>
            </a:r>
          </a:p>
          <a:p>
            <a:pPr marL="800100" lvl="1" indent="-342900" algn="l">
              <a:buFont typeface="Wingdings" panose="05000000000000000000" pitchFamily="2" charset="2"/>
              <a:buChar char="Ø"/>
            </a:pPr>
            <a:r>
              <a:rPr lang="en-US" sz="2400" u="sng" dirty="0" smtClean="0">
                <a:latin typeface="United Sans Rg Bk"/>
              </a:rPr>
              <a:t>Communicate</a:t>
            </a:r>
            <a:r>
              <a:rPr lang="en-US" sz="2400" dirty="0" smtClean="0">
                <a:latin typeface="United Sans Rg Bk"/>
              </a:rPr>
              <a:t> (player &amp; family, player &amp; coaching staff) and </a:t>
            </a:r>
            <a:r>
              <a:rPr lang="en-US" sz="2400" u="sng" dirty="0" smtClean="0">
                <a:latin typeface="United Sans Rg Bk"/>
              </a:rPr>
              <a:t>Celebrate the work</a:t>
            </a:r>
            <a:r>
              <a:rPr lang="en-US" sz="2400" u="sng" dirty="0" smtClean="0">
                <a:latin typeface="United Sans Rg Bk"/>
              </a:rPr>
              <a:t>!</a:t>
            </a:r>
            <a:endParaRPr lang="en-US" sz="2400" u="sng" dirty="0" smtClean="0">
              <a:latin typeface="United Sans Rg Bk"/>
            </a:endParaRPr>
          </a:p>
          <a:p>
            <a:pPr marL="1257300" lvl="2" indent="-342900" algn="l">
              <a:buFont typeface="Wingdings" panose="05000000000000000000" pitchFamily="2" charset="2"/>
              <a:buChar char="Ø"/>
            </a:pPr>
            <a:r>
              <a:rPr lang="en-US" sz="2400" dirty="0" smtClean="0">
                <a:latin typeface="United Sans Rg Bk"/>
              </a:rPr>
              <a:t>Grades (we monitor weekly)</a:t>
            </a:r>
          </a:p>
          <a:p>
            <a:pPr marL="1257300" lvl="2" indent="-342900" algn="l">
              <a:buFont typeface="Wingdings" panose="05000000000000000000" pitchFamily="2" charset="2"/>
              <a:buChar char="Ø"/>
            </a:pPr>
            <a:r>
              <a:rPr lang="en-US" sz="2400" dirty="0" smtClean="0">
                <a:latin typeface="United Sans Rg Bk"/>
              </a:rPr>
              <a:t>Weigh-Ins (we monitor weekly)</a:t>
            </a:r>
          </a:p>
          <a:p>
            <a:pPr marL="1257300" lvl="2" indent="-342900" algn="l">
              <a:buFont typeface="Wingdings" panose="05000000000000000000" pitchFamily="2" charset="2"/>
              <a:buChar char="Ø"/>
            </a:pPr>
            <a:r>
              <a:rPr lang="en-US" sz="2400" dirty="0" smtClean="0">
                <a:latin typeface="United Sans Rg Bk"/>
              </a:rPr>
              <a:t>Max Out Numbers (monitored after each phase of training) </a:t>
            </a:r>
          </a:p>
          <a:p>
            <a:pPr marL="1257300" lvl="2" indent="-342900" algn="l">
              <a:buFont typeface="Wingdings" panose="05000000000000000000" pitchFamily="2" charset="2"/>
              <a:buChar char="Ø"/>
            </a:pPr>
            <a:r>
              <a:rPr lang="en-US" sz="2400" dirty="0" smtClean="0">
                <a:latin typeface="United Sans Rg Bk"/>
              </a:rPr>
              <a:t>Injuries (Coaches &amp; Ryan Boyer, ATC)</a:t>
            </a:r>
          </a:p>
          <a:p>
            <a:pPr lvl="1" algn="l"/>
            <a:endParaRPr lang="en-US" sz="2400" dirty="0">
              <a:latin typeface="United Sans Rg Bk"/>
            </a:endParaRPr>
          </a:p>
          <a:p>
            <a:pPr marL="800100" lvl="1" indent="-342900" algn="l">
              <a:buFont typeface="Wingdings" panose="05000000000000000000" pitchFamily="2" charset="2"/>
              <a:buChar char="Ø"/>
            </a:pPr>
            <a:r>
              <a:rPr lang="en-US" sz="2400" dirty="0" smtClean="0">
                <a:latin typeface="United Sans Rg Bk"/>
              </a:rPr>
              <a:t>Together we must try to develop young men who can advocate for themselves. Please have your son start the conversation and then feel free to follow up or clarify with Coach McIntyre. All questions should be directed to Coach McIntyre.</a:t>
            </a:r>
          </a:p>
          <a:p>
            <a:pPr marL="800100" lvl="1" indent="-342900" algn="l">
              <a:buFont typeface="Wingdings" panose="05000000000000000000" pitchFamily="2" charset="2"/>
              <a:buChar char="Ø"/>
            </a:pPr>
            <a:endParaRPr lang="en-US" sz="2400"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Please keep everyone on the same page.  </a:t>
            </a:r>
          </a:p>
          <a:p>
            <a:pPr algn="l"/>
            <a:endParaRPr lang="en-US" sz="2200" b="1" i="1" u="sng" dirty="0">
              <a:latin typeface="United Sans Rg Bk"/>
            </a:endParaRPr>
          </a:p>
          <a:p>
            <a:pPr algn="l"/>
            <a:endParaRPr lang="en-US" sz="2000" b="1" i="1" u="sng" dirty="0">
              <a:latin typeface="United Sans Rg Hv" pitchFamily="50" charset="0"/>
            </a:endParaRPr>
          </a:p>
        </p:txBody>
      </p:sp>
    </p:spTree>
    <p:extLst>
      <p:ext uri="{BB962C8B-B14F-4D97-AF65-F5344CB8AC3E}">
        <p14:creationId xmlns:p14="http://schemas.microsoft.com/office/powerpoint/2010/main" val="246107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5"/>
          </a:xfrm>
        </p:spPr>
        <p:txBody>
          <a:bodyPr>
            <a:normAutofit/>
          </a:bodyPr>
          <a:lstStyle/>
          <a:p>
            <a:r>
              <a:rPr lang="en-US" sz="8000" b="1" i="1" u="sng" dirty="0" smtClean="0">
                <a:latin typeface="United Sans Rg Bk"/>
              </a:rPr>
              <a:t>2020 Info</a:t>
            </a:r>
          </a:p>
          <a:p>
            <a:pPr marL="342900" indent="-342900" algn="l">
              <a:buFont typeface="Wingdings" panose="05000000000000000000" pitchFamily="2" charset="2"/>
              <a:buChar char="Ø"/>
            </a:pPr>
            <a:r>
              <a:rPr lang="en-US" b="1" i="1" u="sng" dirty="0" smtClean="0">
                <a:latin typeface="United Sans Rg Bk"/>
              </a:rPr>
              <a:t>Priorities...</a:t>
            </a:r>
            <a:r>
              <a:rPr lang="en-US" b="1" i="1" dirty="0" smtClean="0">
                <a:latin typeface="United Sans Rg Bk"/>
              </a:rPr>
              <a:t> </a:t>
            </a:r>
          </a:p>
          <a:p>
            <a:pPr marL="800100" lvl="1" indent="-342900" algn="l">
              <a:buFont typeface="Wingdings" panose="05000000000000000000" pitchFamily="2" charset="2"/>
              <a:buChar char="Ø"/>
            </a:pPr>
            <a:r>
              <a:rPr lang="en-US" b="1" dirty="0" smtClean="0">
                <a:latin typeface="United Sans Rg Bk"/>
              </a:rPr>
              <a:t> 1) Faith/Family</a:t>
            </a:r>
          </a:p>
          <a:p>
            <a:pPr marL="800100" lvl="1" indent="-342900" algn="l">
              <a:buFont typeface="Wingdings" panose="05000000000000000000" pitchFamily="2" charset="2"/>
              <a:buChar char="Ø"/>
            </a:pPr>
            <a:r>
              <a:rPr lang="en-US" b="1" dirty="0" smtClean="0">
                <a:latin typeface="United Sans Rg Bk"/>
              </a:rPr>
              <a:t>2) Academics</a:t>
            </a:r>
          </a:p>
          <a:p>
            <a:pPr marL="800100" lvl="1" indent="-342900" algn="l">
              <a:buFont typeface="Wingdings" panose="05000000000000000000" pitchFamily="2" charset="2"/>
              <a:buChar char="Ø"/>
            </a:pPr>
            <a:r>
              <a:rPr lang="en-US" b="1" dirty="0" smtClean="0">
                <a:latin typeface="United Sans Rg Bk"/>
              </a:rPr>
              <a:t>3) Creekside Extra Curricular Activities </a:t>
            </a:r>
          </a:p>
          <a:p>
            <a:pPr marL="800100" lvl="1" indent="-342900" algn="l">
              <a:buFont typeface="Wingdings" panose="05000000000000000000" pitchFamily="2" charset="2"/>
              <a:buChar char="Ø"/>
            </a:pPr>
            <a:r>
              <a:rPr lang="en-US" b="1" dirty="0" smtClean="0">
                <a:latin typeface="United Sans Rg Bk"/>
              </a:rPr>
              <a:t>4) Creekside Football </a:t>
            </a:r>
          </a:p>
          <a:p>
            <a:pPr marL="800100" lvl="1" indent="-342900" algn="l">
              <a:buFont typeface="Wingdings" panose="05000000000000000000" pitchFamily="2" charset="2"/>
              <a:buChar char="Ø"/>
            </a:pPr>
            <a:r>
              <a:rPr lang="en-US" b="1" dirty="0" smtClean="0">
                <a:latin typeface="United Sans Rg Bk"/>
              </a:rPr>
              <a:t>5) Everything Else</a:t>
            </a:r>
            <a:endParaRPr lang="en-US" b="1" i="1" u="sng" dirty="0" smtClean="0">
              <a:latin typeface="United Sans Rg Bk"/>
            </a:endParaRPr>
          </a:p>
          <a:p>
            <a:pPr marL="342900" indent="-342900" algn="l">
              <a:buFont typeface="Wingdings" panose="05000000000000000000" pitchFamily="2" charset="2"/>
              <a:buChar char="Ø"/>
            </a:pPr>
            <a:r>
              <a:rPr lang="en-US" b="1" i="1" u="sng" dirty="0" smtClean="0">
                <a:latin typeface="United Sans Rg Bk"/>
              </a:rPr>
              <a:t>Attendance</a:t>
            </a:r>
            <a:endParaRPr lang="en-US" dirty="0" smtClean="0">
              <a:latin typeface="United Sans Rg Bk"/>
            </a:endParaRPr>
          </a:p>
          <a:p>
            <a:pPr marL="800100" lvl="1" indent="-342900" algn="l">
              <a:buFont typeface="Wingdings" panose="05000000000000000000" pitchFamily="2" charset="2"/>
              <a:buChar char="Ø"/>
            </a:pPr>
            <a:r>
              <a:rPr lang="en-US" sz="2400" i="1" dirty="0" smtClean="0">
                <a:latin typeface="United Sans Rg Bk"/>
              </a:rPr>
              <a:t>Commitment is NOT Convenience</a:t>
            </a:r>
          </a:p>
          <a:p>
            <a:pPr marL="800100" lvl="1" indent="-342900" algn="l">
              <a:buFont typeface="Wingdings" panose="05000000000000000000" pitchFamily="2" charset="2"/>
              <a:buChar char="Ø"/>
            </a:pPr>
            <a:r>
              <a:rPr lang="en-US" sz="2400" dirty="0" smtClean="0">
                <a:latin typeface="United Sans Rg Bk"/>
              </a:rPr>
              <a:t>Banquets/Dentist/Etc. </a:t>
            </a:r>
            <a:endParaRPr lang="en-US" b="1" i="1" u="sng" dirty="0">
              <a:latin typeface="United Sans Rg Bk"/>
            </a:endParaRPr>
          </a:p>
          <a:p>
            <a:pPr marL="342900" lvl="1" indent="-342900" algn="l">
              <a:spcBef>
                <a:spcPts val="1000"/>
              </a:spcBef>
              <a:buFont typeface="Wingdings" panose="05000000000000000000" pitchFamily="2" charset="2"/>
              <a:buChar char="Ø"/>
            </a:pPr>
            <a:r>
              <a:rPr lang="en-US" sz="2400" b="1" i="1" u="sng" dirty="0">
                <a:latin typeface="United Sans Rg Bk"/>
              </a:rPr>
              <a:t>Class Schedule for next </a:t>
            </a:r>
            <a:r>
              <a:rPr lang="en-US" sz="2400" b="1" i="1" u="sng" dirty="0" smtClean="0">
                <a:latin typeface="United Sans Rg Bk"/>
              </a:rPr>
              <a:t>year: </a:t>
            </a:r>
            <a:endParaRPr lang="en-US" sz="2400" b="1" i="1" u="sng" dirty="0">
              <a:latin typeface="United Sans Rg Bk"/>
            </a:endParaRPr>
          </a:p>
          <a:p>
            <a:pPr marL="800100" lvl="2" indent="-342900" algn="l">
              <a:spcBef>
                <a:spcPts val="1000"/>
              </a:spcBef>
              <a:buFont typeface="Wingdings" panose="05000000000000000000" pitchFamily="2" charset="2"/>
              <a:buChar char="Ø"/>
            </a:pPr>
            <a:r>
              <a:rPr lang="en-US" sz="2200" dirty="0" smtClean="0">
                <a:latin typeface="United Sans Rg Bk"/>
              </a:rPr>
              <a:t>Weights </a:t>
            </a:r>
            <a:r>
              <a:rPr lang="en-US" sz="2200" dirty="0">
                <a:latin typeface="United Sans Rg Bk"/>
              </a:rPr>
              <a:t>Classes will be 1</a:t>
            </a:r>
            <a:r>
              <a:rPr lang="en-US" sz="2200" baseline="30000" dirty="0">
                <a:latin typeface="United Sans Rg Bk"/>
              </a:rPr>
              <a:t>st</a:t>
            </a:r>
            <a:r>
              <a:rPr lang="en-US" sz="2200" dirty="0">
                <a:latin typeface="United Sans Rg Bk"/>
              </a:rPr>
              <a:t> Period &amp; 7</a:t>
            </a:r>
            <a:r>
              <a:rPr lang="en-US" sz="2200" baseline="30000" dirty="0">
                <a:latin typeface="United Sans Rg Bk"/>
              </a:rPr>
              <a:t>th</a:t>
            </a:r>
            <a:r>
              <a:rPr lang="en-US" sz="2200" dirty="0">
                <a:latin typeface="United Sans Rg Bk"/>
              </a:rPr>
              <a:t> Period.</a:t>
            </a:r>
          </a:p>
          <a:p>
            <a:pPr marL="800100" lvl="2" indent="-342900" algn="l">
              <a:spcBef>
                <a:spcPts val="1000"/>
              </a:spcBef>
              <a:buFont typeface="Wingdings" panose="05000000000000000000" pitchFamily="2" charset="2"/>
              <a:buChar char="Ø"/>
            </a:pPr>
            <a:r>
              <a:rPr lang="en-US" sz="2200" dirty="0">
                <a:latin typeface="United Sans Rg Bk"/>
              </a:rPr>
              <a:t>Our Admin works with us to get all the kids in the classes together</a:t>
            </a:r>
            <a:r>
              <a:rPr lang="en-US" sz="2200" dirty="0" smtClean="0">
                <a:latin typeface="United Sans Rg Bk"/>
              </a:rPr>
              <a:t>. This allows us to build a team year round. </a:t>
            </a:r>
            <a:r>
              <a:rPr lang="en-US" sz="2200" dirty="0">
                <a:latin typeface="United Sans Rg Bk"/>
              </a:rPr>
              <a:t>If there is any conflicts in your sons schedule, I will discuss it with </a:t>
            </a:r>
            <a:r>
              <a:rPr lang="en-US" sz="2200" dirty="0" smtClean="0">
                <a:latin typeface="United Sans Rg Bk"/>
              </a:rPr>
              <a:t>them directly in </a:t>
            </a:r>
            <a:r>
              <a:rPr lang="en-US" sz="2200" dirty="0">
                <a:latin typeface="United Sans Rg Bk"/>
              </a:rPr>
              <a:t>the </a:t>
            </a:r>
            <a:r>
              <a:rPr lang="en-US" sz="2200" dirty="0" smtClean="0">
                <a:latin typeface="United Sans Rg Bk"/>
              </a:rPr>
              <a:t>summer before a decision is made. </a:t>
            </a:r>
            <a:endParaRPr lang="en-US" sz="2200" dirty="0">
              <a:latin typeface="United Sans Rg Bk"/>
            </a:endParaRPr>
          </a:p>
          <a:p>
            <a:pPr algn="l"/>
            <a:endParaRPr lang="en-US" sz="2200" b="1" i="1" u="sng" dirty="0">
              <a:latin typeface="United Sans Rg Bk"/>
            </a:endParaRPr>
          </a:p>
          <a:p>
            <a:pPr algn="l"/>
            <a:endParaRPr lang="en-US" sz="2000" b="1" i="1" u="sng" dirty="0">
              <a:latin typeface="United Sans Rg Hv" pitchFamily="50" charset="0"/>
            </a:endParaRPr>
          </a:p>
        </p:txBody>
      </p:sp>
    </p:spTree>
    <p:extLst>
      <p:ext uri="{BB962C8B-B14F-4D97-AF65-F5344CB8AC3E}">
        <p14:creationId xmlns:p14="http://schemas.microsoft.com/office/powerpoint/2010/main" val="1486212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5"/>
          </a:xfrm>
        </p:spPr>
        <p:txBody>
          <a:bodyPr>
            <a:normAutofit lnSpcReduction="10000"/>
          </a:bodyPr>
          <a:lstStyle/>
          <a:p>
            <a:r>
              <a:rPr lang="en-US" sz="8000" b="1" i="1" u="sng" dirty="0" smtClean="0">
                <a:latin typeface="United Sans Rg Bk"/>
              </a:rPr>
              <a:t>2020 Info</a:t>
            </a:r>
            <a:endParaRPr lang="en-US" sz="2200" b="1" i="1" u="sng" dirty="0">
              <a:latin typeface="United Sans Rg Bk"/>
            </a:endParaRPr>
          </a:p>
          <a:p>
            <a:pPr marL="342900" indent="-342900" algn="l">
              <a:buFont typeface="Wingdings" panose="05000000000000000000" pitchFamily="2" charset="2"/>
              <a:buChar char="Ø"/>
            </a:pPr>
            <a:r>
              <a:rPr lang="en-US" b="1" i="1" u="sng" dirty="0" smtClean="0">
                <a:latin typeface="United Sans Rg Bk"/>
              </a:rPr>
              <a:t>Required Paperwork</a:t>
            </a:r>
            <a:r>
              <a:rPr lang="en-US" b="1" i="1" dirty="0" smtClean="0">
                <a:latin typeface="United Sans Rg Bk"/>
              </a:rPr>
              <a:t>: </a:t>
            </a:r>
            <a:r>
              <a:rPr lang="en-US" dirty="0" smtClean="0">
                <a:latin typeface="United Sans Rg Bk"/>
              </a:rPr>
              <a:t>Each student athlete must have a completed profile on </a:t>
            </a:r>
            <a:r>
              <a:rPr lang="en-US" dirty="0" smtClean="0">
                <a:latin typeface="United Sans Rg Bk"/>
                <a:hlinkClick r:id="rId3"/>
              </a:rPr>
              <a:t>www.athleticclearance.com</a:t>
            </a:r>
            <a:r>
              <a:rPr lang="en-US" dirty="0" smtClean="0">
                <a:latin typeface="United Sans Rg Bk"/>
              </a:rPr>
              <a:t> on file to participate. Sign up for “Spring Football”</a:t>
            </a:r>
          </a:p>
          <a:p>
            <a:pPr marL="800100" lvl="1" indent="-342900" algn="l">
              <a:buFont typeface="Wingdings" panose="05000000000000000000" pitchFamily="2" charset="2"/>
              <a:buChar char="Ø"/>
            </a:pPr>
            <a:r>
              <a:rPr lang="en-US" sz="2400" dirty="0" smtClean="0">
                <a:latin typeface="United Sans Rg Bk"/>
              </a:rPr>
              <a:t>CHS will be holding physicals on 4/4 at 9, 10 or 11am. The cost is $10. This is highly recommended for all CHS Football Players.</a:t>
            </a:r>
          </a:p>
          <a:p>
            <a:pPr marL="800100" lvl="1" indent="-342900" algn="l">
              <a:buFont typeface="Wingdings" panose="05000000000000000000" pitchFamily="2" charset="2"/>
              <a:buChar char="Ø"/>
            </a:pPr>
            <a:r>
              <a:rPr lang="en-US" sz="2400" dirty="0" smtClean="0">
                <a:latin typeface="United Sans Rg Bk"/>
              </a:rPr>
              <a:t> Paperwork can be found on CHS Athletics Website. </a:t>
            </a:r>
          </a:p>
          <a:p>
            <a:pPr algn="l"/>
            <a:endParaRPr lang="en-US" sz="2200" dirty="0">
              <a:latin typeface="United Sans Rg Bk"/>
            </a:endParaRPr>
          </a:p>
          <a:p>
            <a:pPr marL="342900" indent="-342900" algn="l">
              <a:buFont typeface="Wingdings" panose="05000000000000000000" pitchFamily="2" charset="2"/>
              <a:buChar char="Ø"/>
            </a:pPr>
            <a:r>
              <a:rPr lang="en-US" b="1" i="1" u="sng" dirty="0" smtClean="0">
                <a:latin typeface="United Sans Rg Bk"/>
              </a:rPr>
              <a:t>Contact </a:t>
            </a:r>
            <a:r>
              <a:rPr lang="en-US" b="1" i="1" u="sng" dirty="0">
                <a:latin typeface="United Sans Rg Bk"/>
              </a:rPr>
              <a:t>Info &amp; Communication:</a:t>
            </a:r>
            <a:r>
              <a:rPr lang="en-US" dirty="0">
                <a:latin typeface="United Sans Rg Bk"/>
              </a:rPr>
              <a:t> </a:t>
            </a:r>
            <a:endParaRPr lang="en-US"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New team members… Please click the link on </a:t>
            </a:r>
            <a:r>
              <a:rPr lang="en-US" sz="2400" dirty="0" smtClean="0">
                <a:latin typeface="United Sans Rg Bk"/>
                <a:hlinkClick r:id="rId4"/>
              </a:rPr>
              <a:t>www.creeksidefootball.com</a:t>
            </a:r>
            <a:r>
              <a:rPr lang="en-US" sz="2400" dirty="0" smtClean="0">
                <a:latin typeface="United Sans Rg Bk"/>
              </a:rPr>
              <a:t> to be added to our email list </a:t>
            </a:r>
          </a:p>
          <a:p>
            <a:pPr marL="800100" lvl="1" indent="-342900" algn="l">
              <a:buFont typeface="Wingdings" panose="05000000000000000000" pitchFamily="2" charset="2"/>
              <a:buChar char="Ø"/>
            </a:pPr>
            <a:r>
              <a:rPr lang="en-US" sz="2400" dirty="0" smtClean="0">
                <a:latin typeface="United Sans Rg Bk"/>
              </a:rPr>
              <a:t>Twitter - @</a:t>
            </a:r>
            <a:r>
              <a:rPr lang="en-US" sz="2400" dirty="0" err="1" smtClean="0">
                <a:latin typeface="United Sans Rg Bk"/>
              </a:rPr>
              <a:t>Creekside_fb</a:t>
            </a:r>
            <a:r>
              <a:rPr lang="en-US" sz="2400" dirty="0" smtClean="0">
                <a:latin typeface="United Sans Rg Bk"/>
              </a:rPr>
              <a:t> &amp; @</a:t>
            </a:r>
            <a:r>
              <a:rPr lang="en-US" sz="2400" dirty="0" err="1" smtClean="0">
                <a:latin typeface="United Sans Rg Bk"/>
              </a:rPr>
              <a:t>CHSFLRecruiting</a:t>
            </a:r>
            <a:endParaRPr lang="en-US" sz="2400" dirty="0">
              <a:latin typeface="United Sans Rg Bk"/>
            </a:endParaRPr>
          </a:p>
          <a:p>
            <a:pPr marL="800100" lvl="1" indent="-342900" algn="l">
              <a:buFont typeface="Wingdings" panose="05000000000000000000" pitchFamily="2" charset="2"/>
              <a:buChar char="Ø"/>
            </a:pPr>
            <a:r>
              <a:rPr lang="en-US" sz="2400" dirty="0" smtClean="0">
                <a:latin typeface="United Sans Rg Bk"/>
              </a:rPr>
              <a:t>Instagram - @</a:t>
            </a:r>
            <a:r>
              <a:rPr lang="en-US" sz="2400" dirty="0" err="1" smtClean="0">
                <a:latin typeface="United Sans Rg Bk"/>
              </a:rPr>
              <a:t>Creekside.Football</a:t>
            </a:r>
            <a:r>
              <a:rPr lang="en-US" sz="2400" dirty="0" smtClean="0">
                <a:latin typeface="United Sans Rg Bk"/>
              </a:rPr>
              <a:t> </a:t>
            </a:r>
          </a:p>
          <a:p>
            <a:pPr marL="800100" lvl="1" indent="-342900" algn="l">
              <a:buFont typeface="Wingdings" panose="05000000000000000000" pitchFamily="2" charset="2"/>
              <a:buChar char="Ø"/>
            </a:pPr>
            <a:r>
              <a:rPr lang="en-US" sz="2400" dirty="0" smtClean="0">
                <a:latin typeface="United Sans Rg Bk"/>
              </a:rPr>
              <a:t>Facebook – “Creekside Football Page” </a:t>
            </a:r>
          </a:p>
          <a:p>
            <a:pPr marL="800100" lvl="1" indent="-342900" algn="l">
              <a:buFont typeface="Wingdings" panose="05000000000000000000" pitchFamily="2" charset="2"/>
              <a:buChar char="Ø"/>
            </a:pPr>
            <a:r>
              <a:rPr lang="en-US" sz="2400" dirty="0" smtClean="0">
                <a:latin typeface="United Sans Rg Bk"/>
              </a:rPr>
              <a:t>Remind – used for coach/player communication (parents cannot join due to 150 person limit)</a:t>
            </a:r>
          </a:p>
          <a:p>
            <a:pPr algn="l"/>
            <a:endParaRPr lang="en-US" sz="2000" b="1" i="1" u="sng" dirty="0">
              <a:latin typeface="United Sans Rg Hv" pitchFamily="50" charset="0"/>
            </a:endParaRPr>
          </a:p>
        </p:txBody>
      </p:sp>
    </p:spTree>
    <p:extLst>
      <p:ext uri="{BB962C8B-B14F-4D97-AF65-F5344CB8AC3E}">
        <p14:creationId xmlns:p14="http://schemas.microsoft.com/office/powerpoint/2010/main" val="969280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5"/>
          </a:xfrm>
        </p:spPr>
        <p:txBody>
          <a:bodyPr>
            <a:normAutofit/>
          </a:bodyPr>
          <a:lstStyle/>
          <a:p>
            <a:r>
              <a:rPr lang="en-US" sz="8000" b="1" i="1" u="sng" dirty="0" smtClean="0">
                <a:latin typeface="United Sans Rg Bk"/>
              </a:rPr>
              <a:t>Currently Going On…</a:t>
            </a:r>
          </a:p>
          <a:p>
            <a:pPr algn="l"/>
            <a:endParaRPr lang="en-US" b="1" i="1" u="sng" dirty="0">
              <a:latin typeface="United Sans Rg Bk"/>
            </a:endParaRPr>
          </a:p>
          <a:p>
            <a:pPr marL="342900" indent="-342900" algn="l">
              <a:buFont typeface="Wingdings" panose="05000000000000000000" pitchFamily="2" charset="2"/>
              <a:buChar char="Ø"/>
            </a:pPr>
            <a:r>
              <a:rPr lang="en-US" b="1" i="1" u="sng" dirty="0" smtClean="0">
                <a:latin typeface="United Sans Rg Bk"/>
              </a:rPr>
              <a:t>Currently going on…</a:t>
            </a:r>
          </a:p>
          <a:p>
            <a:pPr marL="800100" lvl="1" indent="-342900" algn="l">
              <a:buFont typeface="Wingdings" panose="05000000000000000000" pitchFamily="2" charset="2"/>
              <a:buChar char="Ø"/>
            </a:pPr>
            <a:r>
              <a:rPr lang="en-US" sz="2400" dirty="0" smtClean="0">
                <a:latin typeface="United Sans Rg Bk"/>
              </a:rPr>
              <a:t>7v7 on Friday Mornings at 8am – Cost is $45</a:t>
            </a:r>
          </a:p>
          <a:p>
            <a:pPr marL="800100" lvl="1" indent="-342900" algn="l">
              <a:buFont typeface="Wingdings" panose="05000000000000000000" pitchFamily="2" charset="2"/>
              <a:buChar char="Ø"/>
            </a:pPr>
            <a:r>
              <a:rPr lang="en-US" sz="2400" dirty="0" smtClean="0">
                <a:latin typeface="United Sans Rg Bk"/>
              </a:rPr>
              <a:t>OL/DL Conditioning Thursday Mornings </a:t>
            </a:r>
          </a:p>
          <a:p>
            <a:pPr lvl="1" algn="l"/>
            <a:endParaRPr lang="en-US" sz="2400"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“If you do more than expected you’ll likely accomplish more than what everyone expects.” – Jon Gordon </a:t>
            </a:r>
          </a:p>
          <a:p>
            <a:pPr lvl="1" algn="l"/>
            <a:endParaRPr lang="en-US" sz="2400" dirty="0">
              <a:latin typeface="United Sans Rg Bk"/>
            </a:endParaRPr>
          </a:p>
          <a:p>
            <a:pPr marL="800100" lvl="1" indent="-342900" algn="l">
              <a:buFont typeface="Wingdings" panose="05000000000000000000" pitchFamily="2" charset="2"/>
              <a:buChar char="Ø"/>
            </a:pPr>
            <a:r>
              <a:rPr lang="en-US" sz="2400" dirty="0" smtClean="0">
                <a:latin typeface="United Sans Rg Bk"/>
              </a:rPr>
              <a:t>Yearly Calendar… Is always available at </a:t>
            </a:r>
            <a:r>
              <a:rPr lang="en-US" sz="2400" dirty="0" smtClean="0">
                <a:latin typeface="United Sans Rg Bk"/>
                <a:hlinkClick r:id="rId3"/>
              </a:rPr>
              <a:t>www.CreeksideFootball.com/Calendar</a:t>
            </a:r>
            <a:r>
              <a:rPr lang="en-US" sz="2400" dirty="0" smtClean="0">
                <a:latin typeface="United Sans Rg Bk"/>
              </a:rPr>
              <a:t>  </a:t>
            </a:r>
          </a:p>
          <a:p>
            <a:pPr marL="1257300" lvl="2" indent="-342900" algn="l">
              <a:buFont typeface="Wingdings" panose="05000000000000000000" pitchFamily="2" charset="2"/>
              <a:buChar char="Ø"/>
            </a:pPr>
            <a:r>
              <a:rPr lang="en-US" sz="2400" dirty="0" smtClean="0">
                <a:latin typeface="United Sans Rg Bk"/>
              </a:rPr>
              <a:t>Week after School and week before July 4</a:t>
            </a:r>
            <a:r>
              <a:rPr lang="en-US" sz="2400" baseline="30000" dirty="0" smtClean="0">
                <a:latin typeface="United Sans Rg Bk"/>
              </a:rPr>
              <a:t>th</a:t>
            </a:r>
            <a:r>
              <a:rPr lang="en-US" sz="2400" dirty="0" smtClean="0">
                <a:latin typeface="United Sans Rg Bk"/>
              </a:rPr>
              <a:t> are off. </a:t>
            </a:r>
          </a:p>
          <a:p>
            <a:pPr marL="1257300" lvl="2" indent="-342900" algn="l">
              <a:buFont typeface="Wingdings" panose="05000000000000000000" pitchFamily="2" charset="2"/>
              <a:buChar char="Ø"/>
            </a:pPr>
            <a:r>
              <a:rPr lang="en-US" sz="2400" dirty="0" smtClean="0">
                <a:latin typeface="United Sans Rg Bk"/>
              </a:rPr>
              <a:t>The week after July 4</a:t>
            </a:r>
            <a:r>
              <a:rPr lang="en-US" sz="2400" baseline="30000" dirty="0" smtClean="0">
                <a:latin typeface="United Sans Rg Bk"/>
              </a:rPr>
              <a:t>th</a:t>
            </a:r>
            <a:r>
              <a:rPr lang="en-US" sz="2400" dirty="0" smtClean="0">
                <a:latin typeface="United Sans Rg Bk"/>
              </a:rPr>
              <a:t> will be Varsity only due to team camp</a:t>
            </a:r>
          </a:p>
          <a:p>
            <a:pPr algn="l"/>
            <a:endParaRPr lang="en-US" sz="2200" b="1" i="1" u="sng" dirty="0">
              <a:latin typeface="United Sans Rg Bk"/>
            </a:endParaRPr>
          </a:p>
          <a:p>
            <a:pPr algn="l"/>
            <a:endParaRPr lang="en-US" sz="2000" b="1" i="1" u="sng" dirty="0">
              <a:latin typeface="United Sans Rg Hv" pitchFamily="50" charset="0"/>
            </a:endParaRPr>
          </a:p>
        </p:txBody>
      </p:sp>
    </p:spTree>
    <p:extLst>
      <p:ext uri="{BB962C8B-B14F-4D97-AF65-F5344CB8AC3E}">
        <p14:creationId xmlns:p14="http://schemas.microsoft.com/office/powerpoint/2010/main" val="1599997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542" y="211014"/>
            <a:ext cx="12079458" cy="6646985"/>
          </a:xfrm>
        </p:spPr>
        <p:txBody>
          <a:bodyPr>
            <a:normAutofit/>
          </a:bodyPr>
          <a:lstStyle/>
          <a:p>
            <a:r>
              <a:rPr lang="en-US" sz="8000" b="1" i="1" u="sng" dirty="0" smtClean="0">
                <a:latin typeface="United Sans Rg Bk"/>
              </a:rPr>
              <a:t>Spring &amp; Summer 2020</a:t>
            </a:r>
            <a:endParaRPr lang="en-US" sz="2200" b="1" i="1" u="sng" dirty="0">
              <a:latin typeface="United Sans Rg Bk"/>
            </a:endParaRPr>
          </a:p>
          <a:p>
            <a:pPr algn="l"/>
            <a:endParaRPr lang="en-US" sz="2200" b="1" i="1" u="sng" dirty="0">
              <a:latin typeface="United Sans Rg Bk"/>
            </a:endParaRPr>
          </a:p>
          <a:p>
            <a:pPr marL="342900" indent="-342900" algn="l">
              <a:buFont typeface="Wingdings" panose="05000000000000000000" pitchFamily="2" charset="2"/>
              <a:buChar char="Ø"/>
            </a:pPr>
            <a:r>
              <a:rPr lang="en-US" b="1" i="1" u="sng" dirty="0" smtClean="0">
                <a:latin typeface="United Sans Rg Bk"/>
              </a:rPr>
              <a:t>Equipment</a:t>
            </a:r>
          </a:p>
          <a:p>
            <a:pPr marL="800100" lvl="1" indent="-342900" algn="l">
              <a:buFont typeface="Wingdings" panose="05000000000000000000" pitchFamily="2" charset="2"/>
              <a:buChar char="Ø"/>
            </a:pPr>
            <a:r>
              <a:rPr lang="en-US" b="1" i="1" dirty="0" smtClean="0">
                <a:latin typeface="United Sans Rg Bk"/>
              </a:rPr>
              <a:t> </a:t>
            </a:r>
            <a:r>
              <a:rPr lang="en-US" sz="2400" dirty="0" smtClean="0">
                <a:latin typeface="United Sans Rg Bk"/>
              </a:rPr>
              <a:t>Each player must provide there own girdle and cleats</a:t>
            </a:r>
          </a:p>
          <a:p>
            <a:pPr algn="l"/>
            <a:endParaRPr lang="en-US"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Weight room/Conditioning attire: Grey Shirt &amp; Red Shorts</a:t>
            </a:r>
          </a:p>
          <a:p>
            <a:pPr lvl="1" algn="l"/>
            <a:endParaRPr lang="en-US" sz="2400"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Leggings &amp; Sleeves: Plain White or Plain Black (Match our Pants/Socks)</a:t>
            </a:r>
          </a:p>
          <a:p>
            <a:pPr lvl="1" algn="l"/>
            <a:endParaRPr lang="en-US" sz="2400"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Baker’s Sports - Team Store closes Sunday 3/8</a:t>
            </a:r>
          </a:p>
          <a:p>
            <a:pPr lvl="1" algn="l"/>
            <a:endParaRPr lang="en-US" sz="2400" dirty="0" smtClean="0">
              <a:latin typeface="United Sans Rg Bk"/>
            </a:endParaRPr>
          </a:p>
          <a:p>
            <a:pPr marL="800100" lvl="1" indent="-342900" algn="l">
              <a:buFont typeface="Wingdings" panose="05000000000000000000" pitchFamily="2" charset="2"/>
              <a:buChar char="Ø"/>
            </a:pPr>
            <a:r>
              <a:rPr lang="en-US" sz="2400" dirty="0" smtClean="0">
                <a:latin typeface="United Sans Rg Bk"/>
              </a:rPr>
              <a:t>Riddell, </a:t>
            </a:r>
            <a:r>
              <a:rPr lang="en-US" sz="2400" dirty="0" err="1" smtClean="0">
                <a:latin typeface="United Sans Rg Bk"/>
              </a:rPr>
              <a:t>Xenith</a:t>
            </a:r>
            <a:r>
              <a:rPr lang="en-US" sz="2400" dirty="0" smtClean="0">
                <a:latin typeface="United Sans Rg Bk"/>
              </a:rPr>
              <a:t> &amp; </a:t>
            </a:r>
            <a:r>
              <a:rPr lang="en-US" sz="2400" dirty="0" err="1" smtClean="0">
                <a:latin typeface="United Sans Rg Bk"/>
              </a:rPr>
              <a:t>Schutt</a:t>
            </a:r>
            <a:r>
              <a:rPr lang="en-US" sz="2400" dirty="0" smtClean="0">
                <a:latin typeface="United Sans Rg Bk"/>
              </a:rPr>
              <a:t> Team </a:t>
            </a:r>
            <a:r>
              <a:rPr lang="en-US" sz="2400" dirty="0" smtClean="0">
                <a:latin typeface="United Sans Rg Bk"/>
              </a:rPr>
              <a:t>Stores will be emailed – Completely Optional</a:t>
            </a:r>
            <a:endParaRPr lang="en-US" sz="2400" dirty="0" smtClean="0">
              <a:latin typeface="United Sans Rg Bk"/>
            </a:endParaRPr>
          </a:p>
          <a:p>
            <a:pPr algn="l"/>
            <a:endParaRPr lang="en-US" sz="2000" b="1" i="1" u="sng" dirty="0">
              <a:latin typeface="United Sans Rg Hv" pitchFamily="50" charset="0"/>
            </a:endParaRPr>
          </a:p>
        </p:txBody>
      </p:sp>
    </p:spTree>
    <p:extLst>
      <p:ext uri="{BB962C8B-B14F-4D97-AF65-F5344CB8AC3E}">
        <p14:creationId xmlns:p14="http://schemas.microsoft.com/office/powerpoint/2010/main" val="465805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2836</TotalTime>
  <Words>1669</Words>
  <Application>Microsoft Office PowerPoint</Application>
  <PresentationFormat>Widescreen</PresentationFormat>
  <Paragraphs>203</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 Narrow</vt:lpstr>
      <vt:lpstr>Blissful Thinking</vt:lpstr>
      <vt:lpstr>Calibri</vt:lpstr>
      <vt:lpstr>Calibri Light</vt:lpstr>
      <vt:lpstr>United Sans Rg Bk</vt:lpstr>
      <vt:lpstr>United Sans Rg Hv</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Creekside Football Parent &amp; Community Meeting</dc:title>
  <dc:creator>Sean M. Mcintyre</dc:creator>
  <cp:lastModifiedBy>Sean M. Mcintyre</cp:lastModifiedBy>
  <cp:revision>113</cp:revision>
  <dcterms:created xsi:type="dcterms:W3CDTF">2016-12-18T12:40:03Z</dcterms:created>
  <dcterms:modified xsi:type="dcterms:W3CDTF">2020-02-24T21:15:41Z</dcterms:modified>
</cp:coreProperties>
</file>