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92" r:id="rId3"/>
    <p:sldId id="294" r:id="rId4"/>
    <p:sldId id="325" r:id="rId5"/>
    <p:sldId id="260" r:id="rId6"/>
    <p:sldId id="298" r:id="rId7"/>
    <p:sldId id="300" r:id="rId8"/>
    <p:sldId id="304" r:id="rId9"/>
    <p:sldId id="305" r:id="rId10"/>
    <p:sldId id="319" r:id="rId11"/>
    <p:sldId id="318" r:id="rId12"/>
    <p:sldId id="317" r:id="rId13"/>
    <p:sldId id="268" r:id="rId14"/>
    <p:sldId id="267" r:id="rId15"/>
    <p:sldId id="321" r:id="rId16"/>
    <p:sldId id="322" r:id="rId17"/>
    <p:sldId id="273" r:id="rId18"/>
    <p:sldId id="323" r:id="rId19"/>
    <p:sldId id="272" r:id="rId20"/>
    <p:sldId id="269" r:id="rId21"/>
    <p:sldId id="315" r:id="rId22"/>
    <p:sldId id="307" r:id="rId23"/>
    <p:sldId id="314" r:id="rId24"/>
    <p:sldId id="320" r:id="rId25"/>
    <p:sldId id="274" r:id="rId26"/>
    <p:sldId id="275" r:id="rId27"/>
    <p:sldId id="276" r:id="rId28"/>
    <p:sldId id="324" r:id="rId29"/>
    <p:sldId id="281" r:id="rId30"/>
    <p:sldId id="326" r:id="rId31"/>
    <p:sldId id="327" r:id="rId32"/>
    <p:sldId id="282" r:id="rId33"/>
    <p:sldId id="283"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snapToGrid="0">
      <p:cViewPr>
        <p:scale>
          <a:sx n="65" d="100"/>
          <a:sy n="65" d="100"/>
        </p:scale>
        <p:origin x="1320" y="48"/>
      </p:cViewPr>
      <p:guideLst>
        <p:guide orient="horz" pos="2160"/>
        <p:guide pos="2880"/>
      </p:guideLst>
    </p:cSldViewPr>
  </p:slideViewPr>
  <p:outlineViewPr>
    <p:cViewPr>
      <p:scale>
        <a:sx n="33" d="100"/>
        <a:sy n="33" d="100"/>
      </p:scale>
      <p:origin x="42" y="315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0E4EA9C1-11FE-4053-9B2A-1C3AA4C9D2D7}" type="datetimeFigureOut">
              <a:rPr lang="en-US" smtClean="0"/>
              <a:t>2/3/2020</a:t>
            </a:fld>
            <a:endParaRPr lang="en-US"/>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F1F03B26-8076-4526-A8F5-EE30CB20742D}" type="slidenum">
              <a:rPr lang="en-US" smtClean="0"/>
              <a:t>‹#›</a:t>
            </a:fld>
            <a:endParaRPr lang="en-US"/>
          </a:p>
        </p:txBody>
      </p:sp>
    </p:spTree>
    <p:extLst>
      <p:ext uri="{BB962C8B-B14F-4D97-AF65-F5344CB8AC3E}">
        <p14:creationId xmlns:p14="http://schemas.microsoft.com/office/powerpoint/2010/main" val="348377841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4EA9C1-11FE-4053-9B2A-1C3AA4C9D2D7}"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03B26-8076-4526-A8F5-EE30CB20742D}" type="slidenum">
              <a:rPr lang="en-US" smtClean="0"/>
              <a:t>‹#›</a:t>
            </a:fld>
            <a:endParaRPr lang="en-US"/>
          </a:p>
        </p:txBody>
      </p:sp>
    </p:spTree>
    <p:extLst>
      <p:ext uri="{BB962C8B-B14F-4D97-AF65-F5344CB8AC3E}">
        <p14:creationId xmlns:p14="http://schemas.microsoft.com/office/powerpoint/2010/main" val="3003466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4EA9C1-11FE-4053-9B2A-1C3AA4C9D2D7}"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03B26-8076-4526-A8F5-EE30CB20742D}" type="slidenum">
              <a:rPr lang="en-US" smtClean="0"/>
              <a:t>‹#›</a:t>
            </a:fld>
            <a:endParaRPr lang="en-US"/>
          </a:p>
        </p:txBody>
      </p:sp>
    </p:spTree>
    <p:extLst>
      <p:ext uri="{BB962C8B-B14F-4D97-AF65-F5344CB8AC3E}">
        <p14:creationId xmlns:p14="http://schemas.microsoft.com/office/powerpoint/2010/main" val="25509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4EA9C1-11FE-4053-9B2A-1C3AA4C9D2D7}"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03B26-8076-4526-A8F5-EE30CB20742D}" type="slidenum">
              <a:rPr lang="en-US" smtClean="0"/>
              <a:t>‹#›</a:t>
            </a:fld>
            <a:endParaRPr lang="en-US"/>
          </a:p>
        </p:txBody>
      </p:sp>
    </p:spTree>
    <p:extLst>
      <p:ext uri="{BB962C8B-B14F-4D97-AF65-F5344CB8AC3E}">
        <p14:creationId xmlns:p14="http://schemas.microsoft.com/office/powerpoint/2010/main" val="4211272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smtClean="0"/>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4EA9C1-11FE-4053-9B2A-1C3AA4C9D2D7}"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03B26-8076-4526-A8F5-EE30CB20742D}" type="slidenum">
              <a:rPr lang="en-US" smtClean="0"/>
              <a:t>‹#›</a:t>
            </a:fld>
            <a:endParaRPr lang="en-US"/>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7464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4EA9C1-11FE-4053-9B2A-1C3AA4C9D2D7}"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03B26-8076-4526-A8F5-EE30CB20742D}" type="slidenum">
              <a:rPr lang="en-US" smtClean="0"/>
              <a:t>‹#›</a:t>
            </a:fld>
            <a:endParaRPr lang="en-US"/>
          </a:p>
        </p:txBody>
      </p:sp>
    </p:spTree>
    <p:extLst>
      <p:ext uri="{BB962C8B-B14F-4D97-AF65-F5344CB8AC3E}">
        <p14:creationId xmlns:p14="http://schemas.microsoft.com/office/powerpoint/2010/main" val="307034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smtClean="0"/>
              <a:t>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4EA9C1-11FE-4053-9B2A-1C3AA4C9D2D7}" type="datetimeFigureOut">
              <a:rPr lang="en-US" smtClean="0"/>
              <a:t>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F03B26-8076-4526-A8F5-EE30CB20742D}" type="slidenum">
              <a:rPr lang="en-US" smtClean="0"/>
              <a:t>‹#›</a:t>
            </a:fld>
            <a:endParaRPr lang="en-US"/>
          </a:p>
        </p:txBody>
      </p:sp>
    </p:spTree>
    <p:extLst>
      <p:ext uri="{BB962C8B-B14F-4D97-AF65-F5344CB8AC3E}">
        <p14:creationId xmlns:p14="http://schemas.microsoft.com/office/powerpoint/2010/main" val="1732744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4EA9C1-11FE-4053-9B2A-1C3AA4C9D2D7}" type="datetimeFigureOut">
              <a:rPr lang="en-US" smtClean="0"/>
              <a:t>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F03B26-8076-4526-A8F5-EE30CB20742D}" type="slidenum">
              <a:rPr lang="en-US" smtClean="0"/>
              <a:t>‹#›</a:t>
            </a:fld>
            <a:endParaRPr lang="en-US"/>
          </a:p>
        </p:txBody>
      </p:sp>
    </p:spTree>
    <p:extLst>
      <p:ext uri="{BB962C8B-B14F-4D97-AF65-F5344CB8AC3E}">
        <p14:creationId xmlns:p14="http://schemas.microsoft.com/office/powerpoint/2010/main" val="157575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EA9C1-11FE-4053-9B2A-1C3AA4C9D2D7}" type="datetimeFigureOut">
              <a:rPr lang="en-US" smtClean="0"/>
              <a:t>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F03B26-8076-4526-A8F5-EE30CB20742D}" type="slidenum">
              <a:rPr lang="en-US" smtClean="0"/>
              <a:t>‹#›</a:t>
            </a:fld>
            <a:endParaRPr lang="en-US"/>
          </a:p>
        </p:txBody>
      </p:sp>
    </p:spTree>
    <p:extLst>
      <p:ext uri="{BB962C8B-B14F-4D97-AF65-F5344CB8AC3E}">
        <p14:creationId xmlns:p14="http://schemas.microsoft.com/office/powerpoint/2010/main" val="426512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E4EA9C1-11FE-4053-9B2A-1C3AA4C9D2D7}"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03B26-8076-4526-A8F5-EE30CB20742D}" type="slidenum">
              <a:rPr lang="en-US" smtClean="0"/>
              <a:t>‹#›</a:t>
            </a:fld>
            <a:endParaRPr lang="en-US"/>
          </a:p>
        </p:txBody>
      </p:sp>
    </p:spTree>
    <p:extLst>
      <p:ext uri="{BB962C8B-B14F-4D97-AF65-F5344CB8AC3E}">
        <p14:creationId xmlns:p14="http://schemas.microsoft.com/office/powerpoint/2010/main" val="203534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E4EA9C1-11FE-4053-9B2A-1C3AA4C9D2D7}"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F03B26-8076-4526-A8F5-EE30CB20742D}" type="slidenum">
              <a:rPr lang="en-US" smtClean="0"/>
              <a:t>‹#›</a:t>
            </a:fld>
            <a:endParaRPr lang="en-US"/>
          </a:p>
        </p:txBody>
      </p:sp>
    </p:spTree>
    <p:extLst>
      <p:ext uri="{BB962C8B-B14F-4D97-AF65-F5344CB8AC3E}">
        <p14:creationId xmlns:p14="http://schemas.microsoft.com/office/powerpoint/2010/main" val="371456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4EA9C1-11FE-4053-9B2A-1C3AA4C9D2D7}" type="datetimeFigureOut">
              <a:rPr lang="en-US" smtClean="0"/>
              <a:t>2/3/2020</a:t>
            </a:fld>
            <a:endParaRPr lang="en-US"/>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F1F03B26-8076-4526-A8F5-EE30CB20742D}" type="slidenum">
              <a:rPr lang="en-US" smtClean="0"/>
              <a:t>‹#›</a:t>
            </a:fld>
            <a:endParaRPr lang="en-US"/>
          </a:p>
        </p:txBody>
      </p:sp>
    </p:spTree>
    <p:extLst>
      <p:ext uri="{BB962C8B-B14F-4D97-AF65-F5344CB8AC3E}">
        <p14:creationId xmlns:p14="http://schemas.microsoft.com/office/powerpoint/2010/main" val="382240608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fafsa.ed.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ncaa.org/student-athletes/future/test-scor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35147" y="1625935"/>
            <a:ext cx="6400800" cy="3707026"/>
          </a:xfrm>
        </p:spPr>
        <p:txBody>
          <a:bodyPr>
            <a:noAutofit/>
          </a:bodyPr>
          <a:lstStyle/>
          <a:p>
            <a:r>
              <a:rPr lang="en-US" sz="5400" b="1" u="sng" dirty="0" smtClean="0">
                <a:solidFill>
                  <a:srgbClr val="FF0000"/>
                </a:solidFill>
              </a:rPr>
              <a:t>Recruiting 101</a:t>
            </a:r>
          </a:p>
          <a:p>
            <a:r>
              <a:rPr lang="en-US" sz="5400" b="1" dirty="0" smtClean="0">
                <a:solidFill>
                  <a:srgbClr val="FF0000"/>
                </a:solidFill>
              </a:rPr>
              <a:t>Trying to Make Sense of the Process</a:t>
            </a:r>
            <a:endParaRPr lang="en-US" sz="5400" b="1" dirty="0">
              <a:solidFill>
                <a:srgbClr val="FF0000"/>
              </a:solidFill>
            </a:endParaRPr>
          </a:p>
        </p:txBody>
      </p:sp>
      <p:pic>
        <p:nvPicPr>
          <p:cNvPr id="4" name="Picture 3"/>
          <p:cNvPicPr>
            <a:picLocks noChangeAspect="1"/>
          </p:cNvPicPr>
          <p:nvPr/>
        </p:nvPicPr>
        <p:blipFill>
          <a:blip r:embed="rId2"/>
          <a:stretch>
            <a:fillRect/>
          </a:stretch>
        </p:blipFill>
        <p:spPr>
          <a:xfrm>
            <a:off x="477773" y="68561"/>
            <a:ext cx="1557374" cy="1557374"/>
          </a:xfrm>
          <a:prstGeom prst="rect">
            <a:avLst/>
          </a:prstGeom>
        </p:spPr>
      </p:pic>
    </p:spTree>
    <p:extLst>
      <p:ext uri="{BB962C8B-B14F-4D97-AF65-F5344CB8AC3E}">
        <p14:creationId xmlns:p14="http://schemas.microsoft.com/office/powerpoint/2010/main" val="2555832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365760"/>
            <a:ext cx="7918899" cy="1325562"/>
          </a:xfrm>
        </p:spPr>
        <p:txBody>
          <a:bodyPr/>
          <a:lstStyle/>
          <a:p>
            <a:r>
              <a:rPr lang="en-US" dirty="0" smtClean="0">
                <a:solidFill>
                  <a:schemeClr val="bg2">
                    <a:lumMod val="25000"/>
                  </a:schemeClr>
                </a:solidFill>
              </a:rPr>
              <a:t>NCAA Recruiting Terms</a:t>
            </a:r>
            <a:endParaRPr lang="en-US" dirty="0">
              <a:solidFill>
                <a:schemeClr val="bg2">
                  <a:lumMod val="25000"/>
                </a:schemeClr>
              </a:solidFill>
            </a:endParaRPr>
          </a:p>
        </p:txBody>
      </p:sp>
      <p:sp>
        <p:nvSpPr>
          <p:cNvPr id="3" name="Content Placeholder 2"/>
          <p:cNvSpPr>
            <a:spLocks noGrp="1"/>
          </p:cNvSpPr>
          <p:nvPr>
            <p:ph idx="1"/>
          </p:nvPr>
        </p:nvSpPr>
        <p:spPr>
          <a:xfrm>
            <a:off x="296985" y="1631461"/>
            <a:ext cx="7991609" cy="4941277"/>
          </a:xfrm>
        </p:spPr>
        <p:txBody>
          <a:bodyPr>
            <a:normAutofit/>
          </a:bodyPr>
          <a:lstStyle/>
          <a:p>
            <a:r>
              <a:rPr lang="en-US" sz="2000" b="1" dirty="0"/>
              <a:t>Official Visit </a:t>
            </a:r>
            <a:r>
              <a:rPr lang="en-US" sz="2000" dirty="0"/>
              <a:t>– any visit to a college campus by you or your parents paid for by the college. The college may pay the following expenses.</a:t>
            </a:r>
          </a:p>
          <a:p>
            <a:pPr lvl="1"/>
            <a:r>
              <a:rPr lang="en-US" sz="1800" dirty="0"/>
              <a:t> Transportation to and from </a:t>
            </a:r>
          </a:p>
          <a:p>
            <a:pPr lvl="1"/>
            <a:r>
              <a:rPr lang="en-US" sz="1800" dirty="0"/>
              <a:t>Room and Meals 3 per day</a:t>
            </a:r>
          </a:p>
          <a:p>
            <a:pPr lvl="1"/>
            <a:r>
              <a:rPr lang="en-US" sz="1800" dirty="0"/>
              <a:t>Reasonable entertainment expenses, including 3 comp admissions to a home game.</a:t>
            </a:r>
          </a:p>
          <a:p>
            <a:r>
              <a:rPr lang="en-US" sz="2000" b="1" dirty="0" smtClean="0"/>
              <a:t>Unofficial </a:t>
            </a:r>
            <a:r>
              <a:rPr lang="en-US" sz="2000" b="1" dirty="0"/>
              <a:t>Visit </a:t>
            </a:r>
            <a:r>
              <a:rPr lang="en-US" sz="2000" dirty="0"/>
              <a:t>– Any visit by you an your parents to a college campus paid for by you or your parents. The only expense you may receive from the college is three complimentary admissions to a home athletics contest. You may make as many unofficial visits as you like and may take those visits at any time. The only time you cannot talk with a coach during an unofficial visit is during a dead period.</a:t>
            </a:r>
            <a:endParaRPr lang="en-US" sz="2000" b="1" dirty="0">
              <a:solidFill>
                <a:schemeClr val="bg2">
                  <a:lumMod val="25000"/>
                </a:schemeClr>
              </a:solidFill>
            </a:endParaRPr>
          </a:p>
        </p:txBody>
      </p:sp>
      <p:pic>
        <p:nvPicPr>
          <p:cNvPr id="5" name="Picture 4"/>
          <p:cNvPicPr>
            <a:picLocks noChangeAspect="1"/>
          </p:cNvPicPr>
          <p:nvPr/>
        </p:nvPicPr>
        <p:blipFill>
          <a:blip r:embed="rId2"/>
          <a:stretch>
            <a:fillRect/>
          </a:stretch>
        </p:blipFill>
        <p:spPr>
          <a:xfrm>
            <a:off x="6365940" y="60167"/>
            <a:ext cx="1849944" cy="1631155"/>
          </a:xfrm>
          <a:prstGeom prst="rect">
            <a:avLst/>
          </a:prstGeom>
        </p:spPr>
      </p:pic>
    </p:spTree>
    <p:extLst>
      <p:ext uri="{BB962C8B-B14F-4D97-AF65-F5344CB8AC3E}">
        <p14:creationId xmlns:p14="http://schemas.microsoft.com/office/powerpoint/2010/main" val="151442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365760"/>
            <a:ext cx="7918899" cy="1325562"/>
          </a:xfrm>
        </p:spPr>
        <p:txBody>
          <a:bodyPr/>
          <a:lstStyle/>
          <a:p>
            <a:r>
              <a:rPr lang="en-US" dirty="0" smtClean="0">
                <a:solidFill>
                  <a:schemeClr val="bg2">
                    <a:lumMod val="25000"/>
                  </a:schemeClr>
                </a:solidFill>
              </a:rPr>
              <a:t>NCAA Recruiting Terms</a:t>
            </a:r>
            <a:endParaRPr lang="en-US" dirty="0">
              <a:solidFill>
                <a:schemeClr val="bg2">
                  <a:lumMod val="25000"/>
                </a:schemeClr>
              </a:solidFill>
            </a:endParaRPr>
          </a:p>
        </p:txBody>
      </p:sp>
      <p:sp>
        <p:nvSpPr>
          <p:cNvPr id="3" name="Content Placeholder 2"/>
          <p:cNvSpPr>
            <a:spLocks noGrp="1"/>
          </p:cNvSpPr>
          <p:nvPr>
            <p:ph idx="1"/>
          </p:nvPr>
        </p:nvSpPr>
        <p:spPr>
          <a:xfrm>
            <a:off x="296985" y="1631461"/>
            <a:ext cx="7991609" cy="4941277"/>
          </a:xfrm>
        </p:spPr>
        <p:txBody>
          <a:bodyPr>
            <a:normAutofit/>
          </a:bodyPr>
          <a:lstStyle/>
          <a:p>
            <a:r>
              <a:rPr lang="en-US" sz="2000" b="1" dirty="0" smtClean="0">
                <a:solidFill>
                  <a:schemeClr val="bg2">
                    <a:lumMod val="25000"/>
                  </a:schemeClr>
                </a:solidFill>
              </a:rPr>
              <a:t>Contact -</a:t>
            </a:r>
            <a:r>
              <a:rPr lang="en-US" sz="2000" dirty="0" smtClean="0"/>
              <a:t> </a:t>
            </a:r>
            <a:r>
              <a:rPr lang="en-US" sz="2000" dirty="0"/>
              <a:t>this occurs any time a coach has any face to face contact with you or your family off their campus and more than a hello is said. </a:t>
            </a:r>
          </a:p>
          <a:p>
            <a:pPr lvl="1"/>
            <a:r>
              <a:rPr lang="en-US" sz="1800" dirty="0" smtClean="0"/>
              <a:t>This </a:t>
            </a:r>
            <a:r>
              <a:rPr lang="en-US" sz="1800" dirty="0"/>
              <a:t>also includes any contact with you or your family by </a:t>
            </a:r>
            <a:r>
              <a:rPr lang="en-US" sz="1800" dirty="0" smtClean="0"/>
              <a:t>the </a:t>
            </a:r>
            <a:r>
              <a:rPr lang="en-US" sz="1800" dirty="0"/>
              <a:t>coach at your high school or anywhere you are </a:t>
            </a:r>
            <a:r>
              <a:rPr lang="en-US" sz="1800" dirty="0" smtClean="0"/>
              <a:t>competing</a:t>
            </a:r>
          </a:p>
          <a:p>
            <a:r>
              <a:rPr lang="en-US" sz="2000" b="1" dirty="0" smtClean="0">
                <a:solidFill>
                  <a:schemeClr val="bg2">
                    <a:lumMod val="25000"/>
                  </a:schemeClr>
                </a:solidFill>
              </a:rPr>
              <a:t>Bump –</a:t>
            </a:r>
            <a:r>
              <a:rPr lang="en-US" sz="2000" dirty="0" smtClean="0">
                <a:solidFill>
                  <a:schemeClr val="bg2">
                    <a:lumMod val="25000"/>
                  </a:schemeClr>
                </a:solidFill>
              </a:rPr>
              <a:t> this occurs when an organic/unscheduled contact happens. The college coach cannot be rude and will say “hello” but cannot say much more than that. </a:t>
            </a:r>
          </a:p>
          <a:p>
            <a:r>
              <a:rPr lang="en-US" sz="2000" b="1" dirty="0" smtClean="0"/>
              <a:t>Evaluation</a:t>
            </a:r>
            <a:r>
              <a:rPr lang="en-US" sz="2000" dirty="0" smtClean="0"/>
              <a:t> </a:t>
            </a:r>
            <a:r>
              <a:rPr lang="en-US" sz="2000" dirty="0"/>
              <a:t>– An evaluation is an activity by a coach to evaluate your academic or athletics ability. This would include visiting your high school or watching you practice or </a:t>
            </a:r>
            <a:r>
              <a:rPr lang="en-US" sz="2000" dirty="0" smtClean="0"/>
              <a:t>compete.</a:t>
            </a:r>
            <a:endParaRPr lang="en-US" sz="2000" b="1" dirty="0">
              <a:solidFill>
                <a:schemeClr val="bg2">
                  <a:lumMod val="25000"/>
                </a:schemeClr>
              </a:solidFill>
            </a:endParaRPr>
          </a:p>
        </p:txBody>
      </p:sp>
      <p:pic>
        <p:nvPicPr>
          <p:cNvPr id="5" name="Picture 4"/>
          <p:cNvPicPr>
            <a:picLocks noChangeAspect="1"/>
          </p:cNvPicPr>
          <p:nvPr/>
        </p:nvPicPr>
        <p:blipFill>
          <a:blip r:embed="rId2"/>
          <a:stretch>
            <a:fillRect/>
          </a:stretch>
        </p:blipFill>
        <p:spPr>
          <a:xfrm>
            <a:off x="6365940" y="60167"/>
            <a:ext cx="1849944" cy="1631155"/>
          </a:xfrm>
          <a:prstGeom prst="rect">
            <a:avLst/>
          </a:prstGeom>
        </p:spPr>
      </p:pic>
    </p:spTree>
    <p:extLst>
      <p:ext uri="{BB962C8B-B14F-4D97-AF65-F5344CB8AC3E}">
        <p14:creationId xmlns:p14="http://schemas.microsoft.com/office/powerpoint/2010/main" val="3108879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774" y="365760"/>
            <a:ext cx="7675110" cy="1325562"/>
          </a:xfrm>
        </p:spPr>
        <p:txBody>
          <a:bodyPr/>
          <a:lstStyle/>
          <a:p>
            <a:r>
              <a:rPr lang="en-US" dirty="0" smtClean="0">
                <a:solidFill>
                  <a:schemeClr val="bg2">
                    <a:lumMod val="25000"/>
                  </a:schemeClr>
                </a:solidFill>
              </a:rPr>
              <a:t>NCAA Recruiting Terms</a:t>
            </a:r>
            <a:endParaRPr lang="en-US" dirty="0">
              <a:solidFill>
                <a:schemeClr val="bg2">
                  <a:lumMod val="25000"/>
                </a:schemeClr>
              </a:solidFill>
            </a:endParaRPr>
          </a:p>
        </p:txBody>
      </p:sp>
      <p:sp>
        <p:nvSpPr>
          <p:cNvPr id="3" name="Content Placeholder 2"/>
          <p:cNvSpPr>
            <a:spLocks noGrp="1"/>
          </p:cNvSpPr>
          <p:nvPr>
            <p:ph idx="1"/>
          </p:nvPr>
        </p:nvSpPr>
        <p:spPr>
          <a:xfrm>
            <a:off x="186813" y="1828801"/>
            <a:ext cx="8150942" cy="4351337"/>
          </a:xfrm>
        </p:spPr>
        <p:txBody>
          <a:bodyPr>
            <a:normAutofit/>
          </a:bodyPr>
          <a:lstStyle/>
          <a:p>
            <a:r>
              <a:rPr lang="en-US" sz="2000" b="1" dirty="0" smtClean="0">
                <a:solidFill>
                  <a:schemeClr val="bg2">
                    <a:lumMod val="25000"/>
                  </a:schemeClr>
                </a:solidFill>
              </a:rPr>
              <a:t>FAFSA - </a:t>
            </a:r>
            <a:r>
              <a:rPr lang="en-US" sz="2000" dirty="0"/>
              <a:t>FAFSA stands for Free Application for Student Aid. Anyone who is planning on attending college is to fill out a form. Forms are available in the counselor’s office or on the internet at </a:t>
            </a:r>
            <a:r>
              <a:rPr lang="en-US" sz="2000" dirty="0" smtClean="0">
                <a:hlinkClick r:id="rId2"/>
              </a:rPr>
              <a:t>www.fafsa.ed.gov</a:t>
            </a:r>
            <a:r>
              <a:rPr lang="en-US" sz="2000" dirty="0" smtClean="0"/>
              <a:t> . </a:t>
            </a:r>
            <a:r>
              <a:rPr lang="en-US" sz="2000" dirty="0"/>
              <a:t>This is very important, because federal student aid is given out on a first come-first served basis. The earliest aid can be applied for is January 1, and the latest date is June 30.</a:t>
            </a:r>
            <a:endParaRPr lang="en-US" sz="2000" dirty="0">
              <a:solidFill>
                <a:schemeClr val="bg2">
                  <a:lumMod val="25000"/>
                </a:schemeClr>
              </a:solidFill>
            </a:endParaRPr>
          </a:p>
          <a:p>
            <a:r>
              <a:rPr lang="en-US" sz="2000" b="1" dirty="0" smtClean="0">
                <a:solidFill>
                  <a:schemeClr val="bg2">
                    <a:lumMod val="25000"/>
                  </a:schemeClr>
                </a:solidFill>
              </a:rPr>
              <a:t>OFFER - </a:t>
            </a:r>
            <a:r>
              <a:rPr lang="en-US" sz="2000" dirty="0" smtClean="0">
                <a:solidFill>
                  <a:schemeClr val="bg2">
                    <a:lumMod val="25000"/>
                  </a:schemeClr>
                </a:solidFill>
              </a:rPr>
              <a:t> there are many kinds of offers. When dealing with an FBS or FCS program. The offer will include athletic scholarships. Some FBS/FCS will put out </a:t>
            </a:r>
            <a:r>
              <a:rPr lang="en-US" sz="2000" dirty="0" err="1" smtClean="0">
                <a:solidFill>
                  <a:schemeClr val="bg2">
                    <a:lumMod val="25000"/>
                  </a:schemeClr>
                </a:solidFill>
              </a:rPr>
              <a:t>noncommittable</a:t>
            </a:r>
            <a:r>
              <a:rPr lang="en-US" sz="2000" dirty="0" smtClean="0">
                <a:solidFill>
                  <a:schemeClr val="bg2">
                    <a:lumMod val="25000"/>
                  </a:schemeClr>
                </a:solidFill>
              </a:rPr>
              <a:t> offers meaning that a young man cannot commit to that scholarship. Non-scholarship programs or partial scholarship programs they are offering you a spot on the roster. It is very important to understand what comes an offer from a specific school and if it is committable or not. </a:t>
            </a:r>
            <a:endParaRPr lang="en-US" sz="2000" b="1" dirty="0">
              <a:solidFill>
                <a:schemeClr val="bg2">
                  <a:lumMod val="25000"/>
                </a:schemeClr>
              </a:solidFill>
            </a:endParaRPr>
          </a:p>
        </p:txBody>
      </p:sp>
      <p:pic>
        <p:nvPicPr>
          <p:cNvPr id="5" name="Picture 4"/>
          <p:cNvPicPr>
            <a:picLocks noChangeAspect="1"/>
          </p:cNvPicPr>
          <p:nvPr/>
        </p:nvPicPr>
        <p:blipFill>
          <a:blip r:embed="rId3"/>
          <a:stretch>
            <a:fillRect/>
          </a:stretch>
        </p:blipFill>
        <p:spPr>
          <a:xfrm>
            <a:off x="6365940" y="60167"/>
            <a:ext cx="1849944" cy="1631155"/>
          </a:xfrm>
          <a:prstGeom prst="rect">
            <a:avLst/>
          </a:prstGeom>
        </p:spPr>
      </p:pic>
    </p:spTree>
    <p:extLst>
      <p:ext uri="{BB962C8B-B14F-4D97-AF65-F5344CB8AC3E}">
        <p14:creationId xmlns:p14="http://schemas.microsoft.com/office/powerpoint/2010/main" val="3305051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25000"/>
                  </a:schemeClr>
                </a:solidFill>
              </a:rPr>
              <a:t>How Do I Help Myself?</a:t>
            </a:r>
            <a:endParaRPr lang="en-US" dirty="0">
              <a:solidFill>
                <a:schemeClr val="bg2">
                  <a:lumMod val="25000"/>
                </a:schemeClr>
              </a:solidFill>
            </a:endParaRPr>
          </a:p>
        </p:txBody>
      </p:sp>
      <p:sp>
        <p:nvSpPr>
          <p:cNvPr id="3" name="Content Placeholder 2"/>
          <p:cNvSpPr>
            <a:spLocks noGrp="1"/>
          </p:cNvSpPr>
          <p:nvPr>
            <p:ph idx="1"/>
          </p:nvPr>
        </p:nvSpPr>
        <p:spPr/>
        <p:txBody>
          <a:bodyPr>
            <a:normAutofit/>
          </a:bodyPr>
          <a:lstStyle/>
          <a:p>
            <a:r>
              <a:rPr lang="en-US" dirty="0" smtClean="0">
                <a:solidFill>
                  <a:schemeClr val="bg2">
                    <a:lumMod val="25000"/>
                  </a:schemeClr>
                </a:solidFill>
              </a:rPr>
              <a:t>Be Proactive!!!</a:t>
            </a:r>
          </a:p>
          <a:p>
            <a:r>
              <a:rPr lang="en-US" dirty="0" smtClean="0">
                <a:solidFill>
                  <a:schemeClr val="bg2">
                    <a:lumMod val="25000"/>
                  </a:schemeClr>
                </a:solidFill>
              </a:rPr>
              <a:t>Create a one page resume – send to school with link to highlight film</a:t>
            </a:r>
          </a:p>
          <a:p>
            <a:pPr lvl="1"/>
            <a:r>
              <a:rPr lang="en-US" dirty="0" smtClean="0">
                <a:solidFill>
                  <a:schemeClr val="bg2">
                    <a:lumMod val="25000"/>
                  </a:schemeClr>
                </a:solidFill>
              </a:rPr>
              <a:t>Height/Weight/Strength/Speed</a:t>
            </a:r>
          </a:p>
          <a:p>
            <a:pPr lvl="1"/>
            <a:r>
              <a:rPr lang="en-US" dirty="0" smtClean="0">
                <a:solidFill>
                  <a:schemeClr val="bg2">
                    <a:lumMod val="25000"/>
                  </a:schemeClr>
                </a:solidFill>
              </a:rPr>
              <a:t>Grades with </a:t>
            </a:r>
            <a:r>
              <a:rPr lang="en-US" b="1" u="sng" dirty="0" smtClean="0">
                <a:solidFill>
                  <a:schemeClr val="bg2">
                    <a:lumMod val="25000"/>
                  </a:schemeClr>
                </a:solidFill>
              </a:rPr>
              <a:t>Core GPA</a:t>
            </a:r>
          </a:p>
          <a:p>
            <a:pPr lvl="1"/>
            <a:r>
              <a:rPr lang="en-US" dirty="0" smtClean="0">
                <a:solidFill>
                  <a:schemeClr val="bg2">
                    <a:lumMod val="25000"/>
                  </a:schemeClr>
                </a:solidFill>
              </a:rPr>
              <a:t>Composite ACT Score/SAT score </a:t>
            </a:r>
          </a:p>
          <a:p>
            <a:pPr lvl="1"/>
            <a:r>
              <a:rPr lang="en-US" dirty="0" smtClean="0">
                <a:solidFill>
                  <a:schemeClr val="bg2">
                    <a:lumMod val="25000"/>
                  </a:schemeClr>
                </a:solidFill>
              </a:rPr>
              <a:t>Character Info</a:t>
            </a:r>
          </a:p>
        </p:txBody>
      </p:sp>
      <p:pic>
        <p:nvPicPr>
          <p:cNvPr id="5" name="Picture 4"/>
          <p:cNvPicPr>
            <a:picLocks noChangeAspect="1"/>
          </p:cNvPicPr>
          <p:nvPr/>
        </p:nvPicPr>
        <p:blipFill>
          <a:blip r:embed="rId2"/>
          <a:stretch>
            <a:fillRect/>
          </a:stretch>
        </p:blipFill>
        <p:spPr>
          <a:xfrm>
            <a:off x="5608856" y="4559299"/>
            <a:ext cx="2607028" cy="229870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 y="0"/>
            <a:ext cx="9138665" cy="6858000"/>
          </a:xfrm>
          <a:prstGeom prst="rect">
            <a:avLst/>
          </a:prstGeom>
        </p:spPr>
      </p:pic>
    </p:spTree>
    <p:extLst>
      <p:ext uri="{BB962C8B-B14F-4D97-AF65-F5344CB8AC3E}">
        <p14:creationId xmlns:p14="http://schemas.microsoft.com/office/powerpoint/2010/main" val="753815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636" y="347990"/>
            <a:ext cx="7269480" cy="952000"/>
          </a:xfrm>
        </p:spPr>
        <p:txBody>
          <a:bodyPr/>
          <a:lstStyle/>
          <a:p>
            <a:r>
              <a:rPr lang="en-US" dirty="0" smtClean="0">
                <a:solidFill>
                  <a:schemeClr val="bg2">
                    <a:lumMod val="25000"/>
                  </a:schemeClr>
                </a:solidFill>
              </a:rPr>
              <a:t>Where Can I Play?</a:t>
            </a:r>
            <a:endParaRPr lang="en-US" dirty="0">
              <a:solidFill>
                <a:schemeClr val="bg2">
                  <a:lumMod val="25000"/>
                </a:schemeClr>
              </a:solidFill>
            </a:endParaRPr>
          </a:p>
        </p:txBody>
      </p:sp>
      <p:sp>
        <p:nvSpPr>
          <p:cNvPr id="3" name="Content Placeholder 2"/>
          <p:cNvSpPr>
            <a:spLocks noGrp="1"/>
          </p:cNvSpPr>
          <p:nvPr>
            <p:ph idx="1"/>
          </p:nvPr>
        </p:nvSpPr>
        <p:spPr>
          <a:xfrm>
            <a:off x="0" y="1317761"/>
            <a:ext cx="8393559" cy="4384950"/>
          </a:xfrm>
        </p:spPr>
        <p:txBody>
          <a:bodyPr>
            <a:normAutofit/>
          </a:bodyPr>
          <a:lstStyle/>
          <a:p>
            <a:r>
              <a:rPr lang="en-US" sz="2400" dirty="0">
                <a:solidFill>
                  <a:schemeClr val="bg2">
                    <a:lumMod val="25000"/>
                  </a:schemeClr>
                </a:solidFill>
              </a:rPr>
              <a:t>Be </a:t>
            </a:r>
            <a:r>
              <a:rPr lang="en-US" sz="2400" dirty="0" smtClean="0">
                <a:solidFill>
                  <a:schemeClr val="bg2">
                    <a:lumMod val="25000"/>
                  </a:schemeClr>
                </a:solidFill>
              </a:rPr>
              <a:t>REALISTIC</a:t>
            </a:r>
          </a:p>
          <a:p>
            <a:r>
              <a:rPr lang="en-US" sz="2400" dirty="0" smtClean="0">
                <a:solidFill>
                  <a:schemeClr val="bg2">
                    <a:lumMod val="25000"/>
                  </a:schemeClr>
                </a:solidFill>
              </a:rPr>
              <a:t>Ask your coach what level you might be able to play</a:t>
            </a:r>
          </a:p>
          <a:p>
            <a:r>
              <a:rPr lang="en-US" sz="2400" dirty="0" smtClean="0">
                <a:solidFill>
                  <a:schemeClr val="bg2">
                    <a:lumMod val="25000"/>
                  </a:schemeClr>
                </a:solidFill>
              </a:rPr>
              <a:t>Go online and check out the roster</a:t>
            </a:r>
          </a:p>
          <a:p>
            <a:r>
              <a:rPr lang="en-US" sz="2400" dirty="0" smtClean="0">
                <a:solidFill>
                  <a:schemeClr val="bg2">
                    <a:lumMod val="25000"/>
                  </a:schemeClr>
                </a:solidFill>
              </a:rPr>
              <a:t>Do I match the height/weight of the players at my position?</a:t>
            </a:r>
          </a:p>
          <a:p>
            <a:r>
              <a:rPr lang="en-US" sz="2400" dirty="0" smtClean="0">
                <a:solidFill>
                  <a:schemeClr val="bg2">
                    <a:lumMod val="25000"/>
                  </a:schemeClr>
                </a:solidFill>
              </a:rPr>
              <a:t>Google the highlight films of the players on the roster – Do I play at the same speed and have the same skill?</a:t>
            </a:r>
          </a:p>
          <a:p>
            <a:r>
              <a:rPr lang="en-US" sz="2400" dirty="0" smtClean="0">
                <a:solidFill>
                  <a:schemeClr val="bg2">
                    <a:lumMod val="25000"/>
                  </a:schemeClr>
                </a:solidFill>
              </a:rPr>
              <a:t>Attend camps and or combines and compare yourself against others with offers</a:t>
            </a:r>
          </a:p>
          <a:p>
            <a:pPr marL="0" indent="0">
              <a:buNone/>
            </a:pPr>
            <a:endParaRPr lang="en-US" dirty="0">
              <a:solidFill>
                <a:schemeClr val="bg2">
                  <a:lumMod val="25000"/>
                </a:schemeClr>
              </a:solidFill>
            </a:endParaRPr>
          </a:p>
        </p:txBody>
      </p:sp>
      <p:pic>
        <p:nvPicPr>
          <p:cNvPr id="5" name="Picture 4"/>
          <p:cNvPicPr>
            <a:picLocks noChangeAspect="1"/>
          </p:cNvPicPr>
          <p:nvPr/>
        </p:nvPicPr>
        <p:blipFill>
          <a:blip r:embed="rId2"/>
          <a:stretch>
            <a:fillRect/>
          </a:stretch>
        </p:blipFill>
        <p:spPr>
          <a:xfrm>
            <a:off x="6365940" y="60167"/>
            <a:ext cx="1849944" cy="1631155"/>
          </a:xfrm>
          <a:prstGeom prst="rect">
            <a:avLst/>
          </a:prstGeom>
        </p:spPr>
      </p:pic>
      <p:sp>
        <p:nvSpPr>
          <p:cNvPr id="6" name="Content Placeholder 2"/>
          <p:cNvSpPr txBox="1">
            <a:spLocks/>
          </p:cNvSpPr>
          <p:nvPr/>
        </p:nvSpPr>
        <p:spPr>
          <a:xfrm>
            <a:off x="-251009" y="5514209"/>
            <a:ext cx="1835624" cy="14351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OL</a:t>
            </a:r>
          </a:p>
          <a:p>
            <a:pPr marL="0" indent="0" algn="ctr">
              <a:buFont typeface="Arial" pitchFamily="34" charset="0"/>
              <a:buNone/>
            </a:pPr>
            <a:r>
              <a:rPr lang="en-US" sz="2400" dirty="0" smtClean="0"/>
              <a:t>6’4 302</a:t>
            </a:r>
          </a:p>
          <a:p>
            <a:pPr marL="0" indent="0" algn="ctr">
              <a:buFont typeface="Arial" pitchFamily="34" charset="0"/>
              <a:buNone/>
            </a:pPr>
            <a:r>
              <a:rPr lang="en-US" sz="2400" dirty="0" smtClean="0"/>
              <a:t>SUB 5.4</a:t>
            </a:r>
            <a:endParaRPr lang="en-US" sz="2400" dirty="0"/>
          </a:p>
        </p:txBody>
      </p:sp>
      <p:sp>
        <p:nvSpPr>
          <p:cNvPr id="7" name="Content Placeholder 2"/>
          <p:cNvSpPr txBox="1">
            <a:spLocks/>
          </p:cNvSpPr>
          <p:nvPr/>
        </p:nvSpPr>
        <p:spPr>
          <a:xfrm>
            <a:off x="1108794" y="5523092"/>
            <a:ext cx="1835624" cy="14351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DL</a:t>
            </a:r>
          </a:p>
          <a:p>
            <a:pPr marL="0" indent="0" algn="ctr">
              <a:buFont typeface="Arial" pitchFamily="34" charset="0"/>
              <a:buNone/>
            </a:pPr>
            <a:r>
              <a:rPr lang="en-US" sz="2400" dirty="0" smtClean="0"/>
              <a:t>6’4 285</a:t>
            </a:r>
          </a:p>
          <a:p>
            <a:pPr marL="0" indent="0" algn="ctr">
              <a:buFont typeface="Arial" pitchFamily="34" charset="0"/>
              <a:buNone/>
            </a:pPr>
            <a:r>
              <a:rPr lang="en-US" sz="2400" dirty="0" smtClean="0"/>
              <a:t>SUB 5.0</a:t>
            </a:r>
            <a:endParaRPr lang="en-US" sz="2400" dirty="0"/>
          </a:p>
        </p:txBody>
      </p:sp>
      <p:sp>
        <p:nvSpPr>
          <p:cNvPr id="8" name="Content Placeholder 2"/>
          <p:cNvSpPr txBox="1">
            <a:spLocks/>
          </p:cNvSpPr>
          <p:nvPr/>
        </p:nvSpPr>
        <p:spPr>
          <a:xfrm>
            <a:off x="2478527" y="5531975"/>
            <a:ext cx="1835624" cy="14351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LB</a:t>
            </a:r>
          </a:p>
          <a:p>
            <a:pPr marL="0" indent="0" algn="ctr">
              <a:buFont typeface="Arial" pitchFamily="34" charset="0"/>
              <a:buNone/>
            </a:pPr>
            <a:r>
              <a:rPr lang="en-US" sz="2400" dirty="0" smtClean="0"/>
              <a:t>6’2 227</a:t>
            </a:r>
          </a:p>
          <a:p>
            <a:pPr marL="0" indent="0" algn="ctr">
              <a:buFont typeface="Arial" pitchFamily="34" charset="0"/>
              <a:buNone/>
            </a:pPr>
            <a:r>
              <a:rPr lang="en-US" sz="2400" dirty="0" smtClean="0"/>
              <a:t>SUB 4.7</a:t>
            </a:r>
            <a:endParaRPr lang="en-US" sz="2400" dirty="0"/>
          </a:p>
        </p:txBody>
      </p:sp>
      <p:sp>
        <p:nvSpPr>
          <p:cNvPr id="9" name="Content Placeholder 2"/>
          <p:cNvSpPr txBox="1">
            <a:spLocks/>
          </p:cNvSpPr>
          <p:nvPr/>
        </p:nvSpPr>
        <p:spPr>
          <a:xfrm>
            <a:off x="3886034" y="5514205"/>
            <a:ext cx="1835624" cy="14351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RB</a:t>
            </a:r>
          </a:p>
          <a:p>
            <a:pPr marL="0" indent="0" algn="ctr">
              <a:buFont typeface="Arial" pitchFamily="34" charset="0"/>
              <a:buNone/>
            </a:pPr>
            <a:r>
              <a:rPr lang="en-US" sz="2400" dirty="0"/>
              <a:t>5</a:t>
            </a:r>
            <a:r>
              <a:rPr lang="en-US" sz="2400" dirty="0" smtClean="0"/>
              <a:t>’11 207</a:t>
            </a:r>
          </a:p>
          <a:p>
            <a:pPr marL="0" indent="0" algn="ctr">
              <a:buFont typeface="Arial" pitchFamily="34" charset="0"/>
              <a:buNone/>
            </a:pPr>
            <a:r>
              <a:rPr lang="en-US" sz="2400" dirty="0" smtClean="0"/>
              <a:t>SUB 4.5</a:t>
            </a:r>
            <a:endParaRPr lang="en-US" sz="2400" dirty="0"/>
          </a:p>
        </p:txBody>
      </p:sp>
      <p:sp>
        <p:nvSpPr>
          <p:cNvPr id="10" name="Content Placeholder 2"/>
          <p:cNvSpPr txBox="1">
            <a:spLocks/>
          </p:cNvSpPr>
          <p:nvPr/>
        </p:nvSpPr>
        <p:spPr>
          <a:xfrm>
            <a:off x="5347513" y="5514205"/>
            <a:ext cx="1835624" cy="18253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TE</a:t>
            </a:r>
          </a:p>
          <a:p>
            <a:pPr marL="0" indent="0" algn="ctr">
              <a:buFont typeface="Arial" pitchFamily="34" charset="0"/>
              <a:buNone/>
            </a:pPr>
            <a:r>
              <a:rPr lang="en-US" sz="2400" dirty="0"/>
              <a:t>6</a:t>
            </a:r>
            <a:r>
              <a:rPr lang="en-US" sz="2400" dirty="0" smtClean="0"/>
              <a:t>’4 245</a:t>
            </a:r>
          </a:p>
          <a:p>
            <a:pPr marL="0" indent="0" algn="ctr">
              <a:buFont typeface="Arial" pitchFamily="34" charset="0"/>
              <a:buNone/>
            </a:pPr>
            <a:r>
              <a:rPr lang="en-US" sz="2400" dirty="0" smtClean="0"/>
              <a:t>SUB 4.7</a:t>
            </a:r>
            <a:endParaRPr lang="en-US" sz="2400" dirty="0"/>
          </a:p>
        </p:txBody>
      </p:sp>
      <p:sp>
        <p:nvSpPr>
          <p:cNvPr id="11" name="Content Placeholder 2"/>
          <p:cNvSpPr txBox="1">
            <a:spLocks/>
          </p:cNvSpPr>
          <p:nvPr/>
        </p:nvSpPr>
        <p:spPr>
          <a:xfrm>
            <a:off x="6808992" y="5514205"/>
            <a:ext cx="1835624" cy="18253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smtClean="0"/>
              <a:t>WR</a:t>
            </a:r>
          </a:p>
          <a:p>
            <a:pPr marL="0" indent="0" algn="ctr">
              <a:buFont typeface="Arial" pitchFamily="34" charset="0"/>
              <a:buNone/>
            </a:pPr>
            <a:r>
              <a:rPr lang="en-US" sz="2400" dirty="0" smtClean="0"/>
              <a:t>6’1 188</a:t>
            </a:r>
          </a:p>
          <a:p>
            <a:pPr marL="0" indent="0" algn="ctr">
              <a:buFont typeface="Arial" pitchFamily="34" charset="0"/>
              <a:buNone/>
            </a:pPr>
            <a:r>
              <a:rPr lang="en-US" sz="2400" dirty="0" smtClean="0"/>
              <a:t>SUB 4.6</a:t>
            </a:r>
            <a:endParaRPr lang="en-US" sz="2400" dirty="0"/>
          </a:p>
        </p:txBody>
      </p:sp>
    </p:spTree>
    <p:extLst>
      <p:ext uri="{BB962C8B-B14F-4D97-AF65-F5344CB8AC3E}">
        <p14:creationId xmlns:p14="http://schemas.microsoft.com/office/powerpoint/2010/main" val="2901827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2" y="-173404"/>
            <a:ext cx="7269480" cy="1325562"/>
          </a:xfrm>
        </p:spPr>
        <p:txBody>
          <a:bodyPr/>
          <a:lstStyle/>
          <a:p>
            <a:r>
              <a:rPr lang="en-US" dirty="0" smtClean="0">
                <a:solidFill>
                  <a:schemeClr val="bg2">
                    <a:lumMod val="25000"/>
                  </a:schemeClr>
                </a:solidFill>
              </a:rPr>
              <a:t>NCAA Recruiting Timeline</a:t>
            </a:r>
            <a:endParaRPr lang="en-US" dirty="0">
              <a:solidFill>
                <a:schemeClr val="bg2">
                  <a:lumMod val="25000"/>
                </a:schemeClr>
              </a:solidFill>
            </a:endParaRPr>
          </a:p>
        </p:txBody>
      </p:sp>
      <p:sp>
        <p:nvSpPr>
          <p:cNvPr id="3" name="Content Placeholder 2"/>
          <p:cNvSpPr>
            <a:spLocks noGrp="1"/>
          </p:cNvSpPr>
          <p:nvPr>
            <p:ph idx="1"/>
          </p:nvPr>
        </p:nvSpPr>
        <p:spPr>
          <a:xfrm>
            <a:off x="21432" y="1631154"/>
            <a:ext cx="8316452" cy="5672013"/>
          </a:xfrm>
        </p:spPr>
        <p:txBody>
          <a:bodyPr/>
          <a:lstStyle/>
          <a:p>
            <a:r>
              <a:rPr lang="en-US" dirty="0" smtClean="0"/>
              <a:t>The </a:t>
            </a:r>
            <a:r>
              <a:rPr lang="en-US" dirty="0"/>
              <a:t>recruiting process for most Division I athletes usually begins </a:t>
            </a:r>
            <a:r>
              <a:rPr lang="en-US" dirty="0" smtClean="0"/>
              <a:t>during their </a:t>
            </a:r>
            <a:r>
              <a:rPr lang="en-US" dirty="0"/>
              <a:t>Sophomore year of High </a:t>
            </a:r>
            <a:r>
              <a:rPr lang="en-US" dirty="0" smtClean="0"/>
              <a:t>School. No </a:t>
            </a:r>
            <a:r>
              <a:rPr lang="en-US" dirty="0"/>
              <a:t>contact </a:t>
            </a:r>
            <a:r>
              <a:rPr lang="en-US" dirty="0" smtClean="0"/>
              <a:t>does not mean </a:t>
            </a:r>
            <a:r>
              <a:rPr lang="en-US" dirty="0"/>
              <a:t>no chance of Scholarship</a:t>
            </a:r>
            <a:r>
              <a:rPr lang="en-US" dirty="0" smtClean="0"/>
              <a:t>.</a:t>
            </a:r>
          </a:p>
          <a:p>
            <a:r>
              <a:rPr lang="en-US" dirty="0" smtClean="0"/>
              <a:t>The following information is for only Division 1 football programs all FCS/D2/D3/NAIA/JUCO programs begin recruiting much later (Junior/Senior Year).</a:t>
            </a:r>
          </a:p>
          <a:p>
            <a:r>
              <a:rPr lang="en-US" b="1" dirty="0" smtClean="0"/>
              <a:t>Freshman/Sophomore </a:t>
            </a:r>
            <a:r>
              <a:rPr lang="en-US" b="1" dirty="0"/>
              <a:t>Year – Division I </a:t>
            </a:r>
            <a:endParaRPr lang="en-US" b="1" dirty="0" smtClean="0"/>
          </a:p>
          <a:p>
            <a:pPr lvl="1"/>
            <a:r>
              <a:rPr lang="en-US" dirty="0" smtClean="0"/>
              <a:t> </a:t>
            </a:r>
            <a:r>
              <a:rPr lang="en-US" dirty="0"/>
              <a:t>Materials – You may receive brochures for camps and </a:t>
            </a:r>
            <a:r>
              <a:rPr lang="en-US" dirty="0" smtClean="0"/>
              <a:t>questionnaires</a:t>
            </a:r>
          </a:p>
          <a:p>
            <a:pPr lvl="1"/>
            <a:r>
              <a:rPr lang="en-US" dirty="0" smtClean="0"/>
              <a:t> </a:t>
            </a:r>
            <a:r>
              <a:rPr lang="en-US" dirty="0"/>
              <a:t>Calls – You may make calls to coaches at your expense only. (Coaches cannot contact you.) </a:t>
            </a:r>
            <a:endParaRPr lang="en-US" dirty="0" smtClean="0"/>
          </a:p>
          <a:p>
            <a:pPr lvl="1"/>
            <a:r>
              <a:rPr lang="en-US" dirty="0" smtClean="0"/>
              <a:t> </a:t>
            </a:r>
            <a:r>
              <a:rPr lang="en-US" dirty="0"/>
              <a:t>Off Campus contact – NONE </a:t>
            </a:r>
            <a:endParaRPr lang="en-US" dirty="0" smtClean="0"/>
          </a:p>
          <a:p>
            <a:pPr lvl="1"/>
            <a:r>
              <a:rPr lang="en-US" dirty="0" smtClean="0"/>
              <a:t> </a:t>
            </a:r>
            <a:r>
              <a:rPr lang="en-US" dirty="0"/>
              <a:t>Official Visits – NONE </a:t>
            </a:r>
            <a:endParaRPr lang="en-US" dirty="0" smtClean="0"/>
          </a:p>
          <a:p>
            <a:pPr lvl="1"/>
            <a:r>
              <a:rPr lang="en-US" dirty="0" smtClean="0"/>
              <a:t> </a:t>
            </a:r>
            <a:r>
              <a:rPr lang="en-US" dirty="0"/>
              <a:t>Unofficial Visit – You may make unlimited unofficial visits.</a:t>
            </a:r>
            <a:endParaRPr lang="en-US" dirty="0">
              <a:solidFill>
                <a:schemeClr val="bg2">
                  <a:lumMod val="25000"/>
                </a:schemeClr>
              </a:solidFill>
            </a:endParaRPr>
          </a:p>
        </p:txBody>
      </p:sp>
      <p:pic>
        <p:nvPicPr>
          <p:cNvPr id="5" name="Picture 4"/>
          <p:cNvPicPr>
            <a:picLocks noChangeAspect="1"/>
          </p:cNvPicPr>
          <p:nvPr/>
        </p:nvPicPr>
        <p:blipFill>
          <a:blip r:embed="rId2"/>
          <a:stretch>
            <a:fillRect/>
          </a:stretch>
        </p:blipFill>
        <p:spPr>
          <a:xfrm>
            <a:off x="6365940" y="0"/>
            <a:ext cx="1849944" cy="1631155"/>
          </a:xfrm>
          <a:prstGeom prst="rect">
            <a:avLst/>
          </a:prstGeom>
        </p:spPr>
      </p:pic>
    </p:spTree>
    <p:extLst>
      <p:ext uri="{BB962C8B-B14F-4D97-AF65-F5344CB8AC3E}">
        <p14:creationId xmlns:p14="http://schemas.microsoft.com/office/powerpoint/2010/main" val="3103377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2" y="-173404"/>
            <a:ext cx="7269480" cy="1325562"/>
          </a:xfrm>
        </p:spPr>
        <p:txBody>
          <a:bodyPr/>
          <a:lstStyle/>
          <a:p>
            <a:r>
              <a:rPr lang="en-US" dirty="0" smtClean="0">
                <a:solidFill>
                  <a:schemeClr val="bg2">
                    <a:lumMod val="25000"/>
                  </a:schemeClr>
                </a:solidFill>
              </a:rPr>
              <a:t>NCAA Recruiting Timeline</a:t>
            </a:r>
            <a:endParaRPr lang="en-US" dirty="0">
              <a:solidFill>
                <a:schemeClr val="bg2">
                  <a:lumMod val="25000"/>
                </a:schemeClr>
              </a:solidFill>
            </a:endParaRPr>
          </a:p>
        </p:txBody>
      </p:sp>
      <p:sp>
        <p:nvSpPr>
          <p:cNvPr id="3" name="Content Placeholder 2"/>
          <p:cNvSpPr>
            <a:spLocks noGrp="1"/>
          </p:cNvSpPr>
          <p:nvPr>
            <p:ph idx="1"/>
          </p:nvPr>
        </p:nvSpPr>
        <p:spPr>
          <a:xfrm>
            <a:off x="0" y="1152158"/>
            <a:ext cx="8316452" cy="5357086"/>
          </a:xfrm>
        </p:spPr>
        <p:txBody>
          <a:bodyPr/>
          <a:lstStyle/>
          <a:p>
            <a:r>
              <a:rPr lang="en-US" b="1" dirty="0"/>
              <a:t>Junior Year - Division I </a:t>
            </a:r>
          </a:p>
          <a:p>
            <a:pPr lvl="1"/>
            <a:r>
              <a:rPr lang="en-US" dirty="0"/>
              <a:t>Materials – You may begin </a:t>
            </a:r>
            <a:r>
              <a:rPr lang="en-US" dirty="0" smtClean="0"/>
              <a:t>receiving mailed letters/other materials in September</a:t>
            </a:r>
            <a:endParaRPr lang="en-US" dirty="0"/>
          </a:p>
          <a:p>
            <a:pPr lvl="1"/>
            <a:r>
              <a:rPr lang="en-US" dirty="0"/>
              <a:t>Calls – You may make calls to coaches at your expense only. </a:t>
            </a:r>
          </a:p>
          <a:p>
            <a:pPr lvl="1"/>
            <a:r>
              <a:rPr lang="en-US" dirty="0"/>
              <a:t>Coaches may contact </a:t>
            </a:r>
            <a:r>
              <a:rPr lang="en-US" dirty="0" smtClean="0"/>
              <a:t>you </a:t>
            </a:r>
            <a:r>
              <a:rPr lang="en-US" dirty="0"/>
              <a:t>once in May of this year. </a:t>
            </a:r>
          </a:p>
          <a:p>
            <a:pPr lvl="1"/>
            <a:r>
              <a:rPr lang="en-US" dirty="0"/>
              <a:t>Off Campus Contact – NONE </a:t>
            </a:r>
          </a:p>
          <a:p>
            <a:pPr lvl="1"/>
            <a:r>
              <a:rPr lang="en-US" dirty="0"/>
              <a:t>Official Visits – NONE </a:t>
            </a:r>
          </a:p>
          <a:p>
            <a:pPr lvl="1"/>
            <a:r>
              <a:rPr lang="en-US" dirty="0"/>
              <a:t>Unofficial Visit – You may make unlimited unofficial visits</a:t>
            </a:r>
            <a:r>
              <a:rPr lang="en-US" dirty="0" smtClean="0"/>
              <a:t>.</a:t>
            </a:r>
          </a:p>
          <a:p>
            <a:r>
              <a:rPr lang="en-US" b="1" dirty="0"/>
              <a:t>Senior Year – Division I </a:t>
            </a:r>
            <a:endParaRPr lang="en-US" dirty="0"/>
          </a:p>
          <a:p>
            <a:pPr lvl="1"/>
            <a:r>
              <a:rPr lang="en-US" dirty="0" smtClean="0"/>
              <a:t>Calls </a:t>
            </a:r>
            <a:r>
              <a:rPr lang="en-US" dirty="0"/>
              <a:t>– You may make calls to coaches at your expense. Coaches may contact you once per week beginning September 1. </a:t>
            </a:r>
          </a:p>
          <a:p>
            <a:pPr lvl="1"/>
            <a:r>
              <a:rPr lang="en-US" dirty="0" smtClean="0"/>
              <a:t>Off </a:t>
            </a:r>
            <a:r>
              <a:rPr lang="en-US" dirty="0"/>
              <a:t>Campus Contact – Allowed beginning November 27. </a:t>
            </a:r>
          </a:p>
          <a:p>
            <a:pPr lvl="1"/>
            <a:r>
              <a:rPr lang="en-US" dirty="0" smtClean="0"/>
              <a:t>Official </a:t>
            </a:r>
            <a:r>
              <a:rPr lang="en-US" dirty="0"/>
              <a:t>Visits – Allowed beginning </a:t>
            </a:r>
            <a:r>
              <a:rPr lang="en-US" dirty="0" smtClean="0"/>
              <a:t>in the Spring/Summer/Fall/Winter. Limit </a:t>
            </a:r>
            <a:r>
              <a:rPr lang="en-US" dirty="0"/>
              <a:t>1 official visit per college, Maximum of 5 Colleges, this includes </a:t>
            </a:r>
            <a:r>
              <a:rPr lang="en-US" dirty="0" smtClean="0"/>
              <a:t>D1&amp;D2.</a:t>
            </a:r>
          </a:p>
          <a:p>
            <a:pPr lvl="1"/>
            <a:r>
              <a:rPr lang="en-US" dirty="0" smtClean="0"/>
              <a:t> </a:t>
            </a:r>
            <a:r>
              <a:rPr lang="en-US" dirty="0"/>
              <a:t>Unofficial Visit – You may make unlimited unofficial visits</a:t>
            </a:r>
            <a:r>
              <a:rPr lang="en-US" dirty="0" smtClean="0"/>
              <a:t>.</a:t>
            </a:r>
          </a:p>
          <a:p>
            <a:pPr lvl="1"/>
            <a:r>
              <a:rPr lang="en-US" dirty="0" smtClean="0"/>
              <a:t>Evaluation </a:t>
            </a:r>
            <a:r>
              <a:rPr lang="en-US" dirty="0"/>
              <a:t>&amp; Contacts – Up to six times during your senior year. </a:t>
            </a:r>
          </a:p>
          <a:p>
            <a:pPr lvl="1"/>
            <a:r>
              <a:rPr lang="en-US" dirty="0" smtClean="0"/>
              <a:t>6 </a:t>
            </a:r>
            <a:r>
              <a:rPr lang="en-US" dirty="0"/>
              <a:t>Times you or your parents can be contacted (including evaluation off campus), that includes only one evaluation between September – November</a:t>
            </a:r>
            <a:endParaRPr lang="en-US" dirty="0">
              <a:solidFill>
                <a:schemeClr val="bg2">
                  <a:lumMod val="25000"/>
                </a:schemeClr>
              </a:solidFill>
            </a:endParaRPr>
          </a:p>
        </p:txBody>
      </p:sp>
      <p:pic>
        <p:nvPicPr>
          <p:cNvPr id="5" name="Picture 4"/>
          <p:cNvPicPr>
            <a:picLocks noChangeAspect="1"/>
          </p:cNvPicPr>
          <p:nvPr/>
        </p:nvPicPr>
        <p:blipFill>
          <a:blip r:embed="rId2"/>
          <a:stretch>
            <a:fillRect/>
          </a:stretch>
        </p:blipFill>
        <p:spPr>
          <a:xfrm>
            <a:off x="6487940" y="-173404"/>
            <a:ext cx="1849944" cy="1631155"/>
          </a:xfrm>
          <a:prstGeom prst="rect">
            <a:avLst/>
          </a:prstGeom>
        </p:spPr>
      </p:pic>
    </p:spTree>
    <p:extLst>
      <p:ext uri="{BB962C8B-B14F-4D97-AF65-F5344CB8AC3E}">
        <p14:creationId xmlns:p14="http://schemas.microsoft.com/office/powerpoint/2010/main" val="1939799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718908"/>
          </a:xfrm>
        </p:spPr>
        <p:txBody>
          <a:bodyPr/>
          <a:lstStyle/>
          <a:p>
            <a:r>
              <a:rPr lang="en-US" dirty="0" smtClean="0">
                <a:solidFill>
                  <a:schemeClr val="bg2">
                    <a:lumMod val="25000"/>
                  </a:schemeClr>
                </a:solidFill>
              </a:rPr>
              <a:t>College One Day Camps </a:t>
            </a:r>
            <a:endParaRPr lang="en-US" dirty="0">
              <a:solidFill>
                <a:schemeClr val="bg2">
                  <a:lumMod val="25000"/>
                </a:schemeClr>
              </a:solidFill>
            </a:endParaRPr>
          </a:p>
        </p:txBody>
      </p:sp>
      <p:sp>
        <p:nvSpPr>
          <p:cNvPr id="3" name="Content Placeholder 2"/>
          <p:cNvSpPr>
            <a:spLocks noGrp="1"/>
          </p:cNvSpPr>
          <p:nvPr>
            <p:ph idx="1"/>
          </p:nvPr>
        </p:nvSpPr>
        <p:spPr>
          <a:xfrm>
            <a:off x="88761" y="1317998"/>
            <a:ext cx="8210208" cy="5540002"/>
          </a:xfrm>
        </p:spPr>
        <p:txBody>
          <a:bodyPr>
            <a:normAutofit fontScale="77500" lnSpcReduction="20000"/>
          </a:bodyPr>
          <a:lstStyle/>
          <a:p>
            <a:r>
              <a:rPr lang="en-US" sz="2400" dirty="0" smtClean="0">
                <a:solidFill>
                  <a:schemeClr val="bg2">
                    <a:lumMod val="25000"/>
                  </a:schemeClr>
                </a:solidFill>
              </a:rPr>
              <a:t>Communicate all visits/camps with Coach McIntyre – These are TRYOUTS! Be ready to Run, Work &amp; Fight for Reps</a:t>
            </a:r>
          </a:p>
          <a:p>
            <a:r>
              <a:rPr lang="en-US" sz="2400" dirty="0" smtClean="0">
                <a:solidFill>
                  <a:schemeClr val="bg2">
                    <a:lumMod val="25000"/>
                  </a:schemeClr>
                </a:solidFill>
              </a:rPr>
              <a:t>Attend camps at schools you and your coaches think you have an opportunity to play for</a:t>
            </a:r>
          </a:p>
          <a:p>
            <a:pPr lvl="1"/>
            <a:r>
              <a:rPr lang="en-US" sz="2200" dirty="0" smtClean="0">
                <a:solidFill>
                  <a:schemeClr val="bg2">
                    <a:lumMod val="25000"/>
                  </a:schemeClr>
                </a:solidFill>
              </a:rPr>
              <a:t>9</a:t>
            </a:r>
            <a:r>
              <a:rPr lang="en-US" sz="2200" baseline="30000" dirty="0" smtClean="0">
                <a:solidFill>
                  <a:schemeClr val="bg2">
                    <a:lumMod val="25000"/>
                  </a:schemeClr>
                </a:solidFill>
              </a:rPr>
              <a:t>th</a:t>
            </a:r>
            <a:r>
              <a:rPr lang="en-US" sz="2200" dirty="0" smtClean="0">
                <a:solidFill>
                  <a:schemeClr val="bg2">
                    <a:lumMod val="25000"/>
                  </a:schemeClr>
                </a:solidFill>
              </a:rPr>
              <a:t>/10</a:t>
            </a:r>
            <a:r>
              <a:rPr lang="en-US" sz="2200" baseline="30000" dirty="0" smtClean="0">
                <a:solidFill>
                  <a:schemeClr val="bg2">
                    <a:lumMod val="25000"/>
                  </a:schemeClr>
                </a:solidFill>
              </a:rPr>
              <a:t>th</a:t>
            </a:r>
            <a:r>
              <a:rPr lang="en-US" sz="2200" dirty="0" smtClean="0">
                <a:solidFill>
                  <a:schemeClr val="bg2">
                    <a:lumMod val="25000"/>
                  </a:schemeClr>
                </a:solidFill>
              </a:rPr>
              <a:t> graders choose dream schools but don’t ignore the smaller schools at the camp</a:t>
            </a:r>
          </a:p>
          <a:p>
            <a:pPr lvl="1"/>
            <a:r>
              <a:rPr lang="en-US" sz="2200" dirty="0" smtClean="0">
                <a:solidFill>
                  <a:schemeClr val="bg2">
                    <a:lumMod val="25000"/>
                  </a:schemeClr>
                </a:solidFill>
              </a:rPr>
              <a:t>11</a:t>
            </a:r>
            <a:r>
              <a:rPr lang="en-US" sz="2200" baseline="30000" dirty="0" smtClean="0">
                <a:solidFill>
                  <a:schemeClr val="bg2">
                    <a:lumMod val="25000"/>
                  </a:schemeClr>
                </a:solidFill>
              </a:rPr>
              <a:t>th</a:t>
            </a:r>
            <a:r>
              <a:rPr lang="en-US" sz="2200" dirty="0" smtClean="0">
                <a:solidFill>
                  <a:schemeClr val="bg2">
                    <a:lumMod val="25000"/>
                  </a:schemeClr>
                </a:solidFill>
              </a:rPr>
              <a:t>/12</a:t>
            </a:r>
            <a:r>
              <a:rPr lang="en-US" sz="2200" baseline="30000" dirty="0" smtClean="0">
                <a:solidFill>
                  <a:schemeClr val="bg2">
                    <a:lumMod val="25000"/>
                  </a:schemeClr>
                </a:solidFill>
              </a:rPr>
              <a:t>th</a:t>
            </a:r>
            <a:r>
              <a:rPr lang="en-US" sz="2200" dirty="0" smtClean="0">
                <a:solidFill>
                  <a:schemeClr val="bg2">
                    <a:lumMod val="25000"/>
                  </a:schemeClr>
                </a:solidFill>
              </a:rPr>
              <a:t> graders begin to choose schools who are communicating with you. </a:t>
            </a:r>
          </a:p>
          <a:p>
            <a:pPr lvl="1"/>
            <a:r>
              <a:rPr lang="en-US" sz="2000" dirty="0"/>
              <a:t>Talk to Coach </a:t>
            </a:r>
            <a:r>
              <a:rPr lang="en-US" sz="2000" dirty="0" smtClean="0"/>
              <a:t>Mac about camps, we will help you create a plan this meeting will be during spring football. </a:t>
            </a:r>
            <a:endParaRPr lang="en-US" sz="2200" dirty="0" smtClean="0">
              <a:solidFill>
                <a:schemeClr val="bg2">
                  <a:lumMod val="25000"/>
                </a:schemeClr>
              </a:solidFill>
            </a:endParaRPr>
          </a:p>
          <a:p>
            <a:r>
              <a:rPr lang="en-US" sz="2400" dirty="0" smtClean="0">
                <a:solidFill>
                  <a:schemeClr val="bg2">
                    <a:lumMod val="25000"/>
                  </a:schemeClr>
                </a:solidFill>
              </a:rPr>
              <a:t>Bottom line schools want to watch you work out and interact with you in person, then offer or move on to the next prospect</a:t>
            </a:r>
          </a:p>
          <a:p>
            <a:r>
              <a:rPr lang="en-US" sz="2400" dirty="0"/>
              <a:t>All schools have “Junior Days” in the </a:t>
            </a:r>
            <a:r>
              <a:rPr lang="en-US" sz="2400" dirty="0" smtClean="0"/>
              <a:t>spring – Develop Relationships</a:t>
            </a:r>
            <a:endParaRPr lang="en-US" sz="2400" dirty="0"/>
          </a:p>
          <a:p>
            <a:r>
              <a:rPr lang="en-US" sz="2400" dirty="0"/>
              <a:t> If you are really interested in a school, you need to go!</a:t>
            </a:r>
          </a:p>
          <a:p>
            <a:r>
              <a:rPr lang="en-US" sz="2400" dirty="0"/>
              <a:t> Information will be available on each school website</a:t>
            </a:r>
          </a:p>
          <a:p>
            <a:r>
              <a:rPr lang="en-US" sz="2400" dirty="0"/>
              <a:t> If you are interested in going to a school, you need to also need to go to their summer camp. Save money by going to a one day camp for $25-$35 rather than a week-long camp for $350. </a:t>
            </a:r>
          </a:p>
          <a:p>
            <a:endParaRPr lang="en-US" sz="2400" dirty="0" smtClean="0">
              <a:solidFill>
                <a:schemeClr val="bg2">
                  <a:lumMod val="25000"/>
                </a:schemeClr>
              </a:solidFill>
            </a:endParaRPr>
          </a:p>
        </p:txBody>
      </p:sp>
      <p:pic>
        <p:nvPicPr>
          <p:cNvPr id="4" name="Picture 3"/>
          <p:cNvPicPr>
            <a:picLocks noChangeAspect="1"/>
          </p:cNvPicPr>
          <p:nvPr/>
        </p:nvPicPr>
        <p:blipFill>
          <a:blip r:embed="rId2"/>
          <a:stretch>
            <a:fillRect/>
          </a:stretch>
        </p:blipFill>
        <p:spPr>
          <a:xfrm>
            <a:off x="6658510" y="0"/>
            <a:ext cx="1557374" cy="1373187"/>
          </a:xfrm>
          <a:prstGeom prst="rect">
            <a:avLst/>
          </a:prstGeom>
        </p:spPr>
      </p:pic>
    </p:spTree>
    <p:extLst>
      <p:ext uri="{BB962C8B-B14F-4D97-AF65-F5344CB8AC3E}">
        <p14:creationId xmlns:p14="http://schemas.microsoft.com/office/powerpoint/2010/main" val="20620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718908"/>
          </a:xfrm>
        </p:spPr>
        <p:txBody>
          <a:bodyPr/>
          <a:lstStyle/>
          <a:p>
            <a:r>
              <a:rPr lang="en-US" dirty="0" smtClean="0">
                <a:solidFill>
                  <a:schemeClr val="bg2">
                    <a:lumMod val="25000"/>
                  </a:schemeClr>
                </a:solidFill>
              </a:rPr>
              <a:t>Winter Combines </a:t>
            </a:r>
            <a:endParaRPr lang="en-US" dirty="0">
              <a:solidFill>
                <a:schemeClr val="bg2">
                  <a:lumMod val="25000"/>
                </a:schemeClr>
              </a:solidFill>
            </a:endParaRPr>
          </a:p>
        </p:txBody>
      </p:sp>
      <p:sp>
        <p:nvSpPr>
          <p:cNvPr id="3" name="Content Placeholder 2"/>
          <p:cNvSpPr>
            <a:spLocks noGrp="1"/>
          </p:cNvSpPr>
          <p:nvPr>
            <p:ph idx="1"/>
          </p:nvPr>
        </p:nvSpPr>
        <p:spPr>
          <a:xfrm>
            <a:off x="88761" y="1317998"/>
            <a:ext cx="8210208" cy="5540002"/>
          </a:xfrm>
        </p:spPr>
        <p:txBody>
          <a:bodyPr>
            <a:normAutofit/>
          </a:bodyPr>
          <a:lstStyle/>
          <a:p>
            <a:r>
              <a:rPr lang="en-US" sz="2400" dirty="0" smtClean="0">
                <a:solidFill>
                  <a:schemeClr val="bg2">
                    <a:lumMod val="25000"/>
                  </a:schemeClr>
                </a:solidFill>
              </a:rPr>
              <a:t>These are combines hosted by recruiting services</a:t>
            </a:r>
            <a:r>
              <a:rPr lang="en-US" sz="2400" dirty="0">
                <a:solidFill>
                  <a:schemeClr val="bg2">
                    <a:lumMod val="25000"/>
                  </a:schemeClr>
                </a:solidFill>
              </a:rPr>
              <a:t> </a:t>
            </a:r>
            <a:r>
              <a:rPr lang="en-US" sz="2400" dirty="0" smtClean="0">
                <a:solidFill>
                  <a:schemeClr val="bg2">
                    <a:lumMod val="25000"/>
                  </a:schemeClr>
                </a:solidFill>
              </a:rPr>
              <a:t>including 247 or Rivals. They can also be hosted by apparel companies including Under Amour or Nike, etc. </a:t>
            </a:r>
          </a:p>
          <a:p>
            <a:r>
              <a:rPr lang="en-US" sz="2400" dirty="0" smtClean="0">
                <a:solidFill>
                  <a:schemeClr val="bg2">
                    <a:lumMod val="25000"/>
                  </a:schemeClr>
                </a:solidFill>
              </a:rPr>
              <a:t>We support you going to these events and showcasing your skills. Be prepared to compete at your very best. </a:t>
            </a:r>
          </a:p>
          <a:p>
            <a:r>
              <a:rPr lang="en-US" sz="2400" dirty="0" smtClean="0">
                <a:solidFill>
                  <a:schemeClr val="bg2">
                    <a:lumMod val="25000"/>
                  </a:schemeClr>
                </a:solidFill>
              </a:rPr>
              <a:t>These combines can be both good and bad for a recruit. A prospects recruiting can pick up with a strong showing but also the opposite can also happen. A poor posted time in the 40 or other event can have very negative effects on recruiting. </a:t>
            </a:r>
          </a:p>
          <a:p>
            <a:pPr lvl="1"/>
            <a:r>
              <a:rPr lang="en-US" sz="2200" dirty="0" smtClean="0">
                <a:solidFill>
                  <a:schemeClr val="bg2">
                    <a:lumMod val="25000"/>
                  </a:schemeClr>
                </a:solidFill>
              </a:rPr>
              <a:t>If you go to a winter combine and you do not run well – make sure that your times are not posted! Times are still mailed out through subscriptions the Colleges pay for. </a:t>
            </a:r>
          </a:p>
        </p:txBody>
      </p:sp>
      <p:pic>
        <p:nvPicPr>
          <p:cNvPr id="4" name="Picture 3"/>
          <p:cNvPicPr>
            <a:picLocks noChangeAspect="1"/>
          </p:cNvPicPr>
          <p:nvPr/>
        </p:nvPicPr>
        <p:blipFill>
          <a:blip r:embed="rId2"/>
          <a:stretch>
            <a:fillRect/>
          </a:stretch>
        </p:blipFill>
        <p:spPr>
          <a:xfrm>
            <a:off x="6658510" y="0"/>
            <a:ext cx="1557374" cy="1373187"/>
          </a:xfrm>
          <a:prstGeom prst="rect">
            <a:avLst/>
          </a:prstGeom>
        </p:spPr>
      </p:pic>
    </p:spTree>
    <p:extLst>
      <p:ext uri="{BB962C8B-B14F-4D97-AF65-F5344CB8AC3E}">
        <p14:creationId xmlns:p14="http://schemas.microsoft.com/office/powerpoint/2010/main" val="1598564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956" y="365760"/>
            <a:ext cx="7802928" cy="993808"/>
          </a:xfrm>
        </p:spPr>
        <p:txBody>
          <a:bodyPr/>
          <a:lstStyle/>
          <a:p>
            <a:r>
              <a:rPr lang="en-US" dirty="0" smtClean="0">
                <a:solidFill>
                  <a:schemeClr val="bg2">
                    <a:lumMod val="25000"/>
                  </a:schemeClr>
                </a:solidFill>
              </a:rPr>
              <a:t>Pay Recruiting Services</a:t>
            </a:r>
            <a:endParaRPr lang="en-US" dirty="0">
              <a:solidFill>
                <a:schemeClr val="bg2">
                  <a:lumMod val="25000"/>
                </a:schemeClr>
              </a:solidFill>
            </a:endParaRPr>
          </a:p>
        </p:txBody>
      </p:sp>
      <p:sp>
        <p:nvSpPr>
          <p:cNvPr id="3" name="Content Placeholder 2"/>
          <p:cNvSpPr>
            <a:spLocks noGrp="1"/>
          </p:cNvSpPr>
          <p:nvPr>
            <p:ph idx="1"/>
          </p:nvPr>
        </p:nvSpPr>
        <p:spPr>
          <a:xfrm>
            <a:off x="108285" y="1828800"/>
            <a:ext cx="8253662" cy="5029199"/>
          </a:xfrm>
        </p:spPr>
        <p:txBody>
          <a:bodyPr>
            <a:normAutofit/>
          </a:bodyPr>
          <a:lstStyle/>
          <a:p>
            <a:r>
              <a:rPr lang="en-US" sz="2400" dirty="0" smtClean="0">
                <a:solidFill>
                  <a:schemeClr val="bg2">
                    <a:lumMod val="25000"/>
                  </a:schemeClr>
                </a:solidFill>
              </a:rPr>
              <a:t>If you want something done right you do it yourself with your coaches assistance .</a:t>
            </a:r>
          </a:p>
          <a:p>
            <a:r>
              <a:rPr lang="en-US" sz="2400" dirty="0" smtClean="0">
                <a:solidFill>
                  <a:schemeClr val="bg2">
                    <a:lumMod val="25000"/>
                  </a:schemeClr>
                </a:solidFill>
              </a:rPr>
              <a:t>Don’t fall victim to hearing what you </a:t>
            </a:r>
            <a:r>
              <a:rPr lang="en-US" sz="2400" b="1" u="sng" dirty="0" smtClean="0">
                <a:solidFill>
                  <a:schemeClr val="bg2">
                    <a:lumMod val="25000"/>
                  </a:schemeClr>
                </a:solidFill>
              </a:rPr>
              <a:t>WANT</a:t>
            </a:r>
            <a:r>
              <a:rPr lang="en-US" sz="2400" dirty="0" smtClean="0">
                <a:solidFill>
                  <a:schemeClr val="bg2">
                    <a:lumMod val="25000"/>
                  </a:schemeClr>
                </a:solidFill>
              </a:rPr>
              <a:t> to hear. </a:t>
            </a:r>
          </a:p>
          <a:p>
            <a:r>
              <a:rPr lang="en-US" sz="2400" dirty="0" smtClean="0">
                <a:solidFill>
                  <a:schemeClr val="bg2">
                    <a:lumMod val="25000"/>
                  </a:schemeClr>
                </a:solidFill>
              </a:rPr>
              <a:t>These services can provide value but they are still going to require you to do the work.</a:t>
            </a:r>
          </a:p>
          <a:p>
            <a:r>
              <a:rPr lang="en-US" sz="2400" dirty="0" smtClean="0">
                <a:solidFill>
                  <a:schemeClr val="bg2">
                    <a:lumMod val="25000"/>
                  </a:schemeClr>
                </a:solidFill>
              </a:rPr>
              <a:t> Our coaches are here to support you in this process and we absolutely recommend spending your money on going to visit colleges! </a:t>
            </a:r>
          </a:p>
        </p:txBody>
      </p:sp>
      <p:pic>
        <p:nvPicPr>
          <p:cNvPr id="7" name="Picture 6"/>
          <p:cNvPicPr>
            <a:picLocks noChangeAspect="1"/>
          </p:cNvPicPr>
          <p:nvPr/>
        </p:nvPicPr>
        <p:blipFill>
          <a:blip r:embed="rId2"/>
          <a:stretch>
            <a:fillRect/>
          </a:stretch>
        </p:blipFill>
        <p:spPr>
          <a:xfrm>
            <a:off x="6365940" y="60167"/>
            <a:ext cx="1849944" cy="1631155"/>
          </a:xfrm>
          <a:prstGeom prst="rect">
            <a:avLst/>
          </a:prstGeom>
        </p:spPr>
      </p:pic>
    </p:spTree>
    <p:extLst>
      <p:ext uri="{BB962C8B-B14F-4D97-AF65-F5344CB8AC3E}">
        <p14:creationId xmlns:p14="http://schemas.microsoft.com/office/powerpoint/2010/main" val="2966228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592" y="261979"/>
            <a:ext cx="7115987" cy="1143000"/>
          </a:xfrm>
        </p:spPr>
        <p:txBody>
          <a:bodyPr>
            <a:normAutofit fontScale="90000"/>
          </a:bodyPr>
          <a:lstStyle/>
          <a:p>
            <a:r>
              <a:rPr lang="en-US" dirty="0" smtClean="0">
                <a:solidFill>
                  <a:schemeClr val="bg2">
                    <a:lumMod val="25000"/>
                  </a:schemeClr>
                </a:solidFill>
              </a:rPr>
              <a:t>Who plays a role </a:t>
            </a:r>
            <a:r>
              <a:rPr lang="en-US" dirty="0">
                <a:solidFill>
                  <a:schemeClr val="bg2">
                    <a:lumMod val="25000"/>
                  </a:schemeClr>
                </a:solidFill>
              </a:rPr>
              <a:t>i</a:t>
            </a:r>
            <a:r>
              <a:rPr lang="en-US" dirty="0" smtClean="0">
                <a:solidFill>
                  <a:schemeClr val="bg2">
                    <a:lumMod val="25000"/>
                  </a:schemeClr>
                </a:solidFill>
              </a:rPr>
              <a:t>n Recruiting?</a:t>
            </a:r>
            <a:endParaRPr lang="en-US" b="1" u="sng" dirty="0">
              <a:solidFill>
                <a:schemeClr val="bg2">
                  <a:lumMod val="25000"/>
                </a:schemeClr>
              </a:solidFill>
            </a:endParaRPr>
          </a:p>
        </p:txBody>
      </p:sp>
      <p:sp>
        <p:nvSpPr>
          <p:cNvPr id="3" name="Content Placeholder 2"/>
          <p:cNvSpPr>
            <a:spLocks noGrp="1"/>
          </p:cNvSpPr>
          <p:nvPr>
            <p:ph idx="1"/>
          </p:nvPr>
        </p:nvSpPr>
        <p:spPr>
          <a:xfrm>
            <a:off x="284180" y="1404979"/>
            <a:ext cx="8122399" cy="5453021"/>
          </a:xfrm>
        </p:spPr>
        <p:txBody>
          <a:bodyPr>
            <a:normAutofit fontScale="92500" lnSpcReduction="20000"/>
          </a:bodyPr>
          <a:lstStyle/>
          <a:p>
            <a:r>
              <a:rPr lang="en-US" sz="2400" b="1" dirty="0" smtClean="0">
                <a:solidFill>
                  <a:schemeClr val="bg2">
                    <a:lumMod val="25000"/>
                  </a:schemeClr>
                </a:solidFill>
              </a:rPr>
              <a:t>College/Universities</a:t>
            </a:r>
            <a:r>
              <a:rPr lang="en-US" sz="2400" dirty="0" smtClean="0">
                <a:solidFill>
                  <a:schemeClr val="bg2">
                    <a:lumMod val="25000"/>
                  </a:schemeClr>
                </a:solidFill>
              </a:rPr>
              <a:t> – Looking for the biggest, fastest, strongest, and brightest athletes they can find to help them win and represent their institution in a positive light. </a:t>
            </a:r>
          </a:p>
          <a:p>
            <a:r>
              <a:rPr lang="en-US" sz="2400" b="1" dirty="0" smtClean="0">
                <a:solidFill>
                  <a:schemeClr val="bg2">
                    <a:lumMod val="25000"/>
                  </a:schemeClr>
                </a:solidFill>
              </a:rPr>
              <a:t>High school prospects </a:t>
            </a:r>
            <a:r>
              <a:rPr lang="en-US" sz="2400" dirty="0" smtClean="0">
                <a:solidFill>
                  <a:schemeClr val="bg2">
                    <a:lumMod val="25000"/>
                  </a:schemeClr>
                </a:solidFill>
              </a:rPr>
              <a:t>– Take care of your </a:t>
            </a:r>
            <a:r>
              <a:rPr lang="en-US" sz="2400" b="1" u="sng" dirty="0" smtClean="0">
                <a:solidFill>
                  <a:schemeClr val="bg2">
                    <a:lumMod val="25000"/>
                  </a:schemeClr>
                </a:solidFill>
              </a:rPr>
              <a:t>academics</a:t>
            </a:r>
            <a:r>
              <a:rPr lang="en-US" sz="2400" dirty="0" smtClean="0">
                <a:solidFill>
                  <a:schemeClr val="bg2">
                    <a:lumMod val="25000"/>
                  </a:schemeClr>
                </a:solidFill>
              </a:rPr>
              <a:t>. Give yourself the ability to play well when given the opportunity based on your work in the weight room and speed/agility trainings. Seek out realistic opportunities to play on the next level given your ability and skill set. </a:t>
            </a:r>
          </a:p>
          <a:p>
            <a:r>
              <a:rPr lang="en-US" sz="2400" b="1" dirty="0" smtClean="0">
                <a:solidFill>
                  <a:schemeClr val="bg2">
                    <a:lumMod val="25000"/>
                  </a:schemeClr>
                </a:solidFill>
              </a:rPr>
              <a:t>Prospect Parents </a:t>
            </a:r>
            <a:r>
              <a:rPr lang="en-US" sz="2400" dirty="0" smtClean="0">
                <a:solidFill>
                  <a:schemeClr val="bg2">
                    <a:lumMod val="25000"/>
                  </a:schemeClr>
                </a:solidFill>
              </a:rPr>
              <a:t>– Educate yourself on the process, have realistic attainable expectations based on your child's </a:t>
            </a:r>
            <a:r>
              <a:rPr lang="en-US" sz="2400" dirty="0">
                <a:solidFill>
                  <a:schemeClr val="bg2">
                    <a:lumMod val="25000"/>
                  </a:schemeClr>
                </a:solidFill>
              </a:rPr>
              <a:t>ability and skill </a:t>
            </a:r>
            <a:r>
              <a:rPr lang="en-US" sz="2400" dirty="0" smtClean="0">
                <a:solidFill>
                  <a:schemeClr val="bg2">
                    <a:lumMod val="25000"/>
                  </a:schemeClr>
                </a:solidFill>
              </a:rPr>
              <a:t>set</a:t>
            </a:r>
            <a:r>
              <a:rPr lang="en-US" sz="2400" dirty="0">
                <a:solidFill>
                  <a:schemeClr val="bg2">
                    <a:lumMod val="25000"/>
                  </a:schemeClr>
                </a:solidFill>
              </a:rPr>
              <a:t>. </a:t>
            </a:r>
            <a:r>
              <a:rPr lang="en-US" sz="2400" dirty="0" smtClean="0">
                <a:solidFill>
                  <a:schemeClr val="bg2">
                    <a:lumMod val="25000"/>
                  </a:schemeClr>
                </a:solidFill>
              </a:rPr>
              <a:t>Facilitate opportunities to visit schools and summer camps. Enjoy the </a:t>
            </a:r>
            <a:r>
              <a:rPr lang="en-US" sz="2400" dirty="0" smtClean="0">
                <a:solidFill>
                  <a:schemeClr val="bg2">
                    <a:lumMod val="25000"/>
                  </a:schemeClr>
                </a:solidFill>
              </a:rPr>
              <a:t>process</a:t>
            </a:r>
            <a:r>
              <a:rPr lang="en-US" sz="2400" dirty="0">
                <a:solidFill>
                  <a:schemeClr val="bg2">
                    <a:lumMod val="25000"/>
                  </a:schemeClr>
                </a:solidFill>
              </a:rPr>
              <a:t> </a:t>
            </a:r>
            <a:r>
              <a:rPr lang="en-US" sz="2400" dirty="0" smtClean="0">
                <a:solidFill>
                  <a:schemeClr val="bg2">
                    <a:lumMod val="25000"/>
                  </a:schemeClr>
                </a:solidFill>
              </a:rPr>
              <a:t>and time with your son. Do not let recruiting become stressful for anyone.</a:t>
            </a:r>
            <a:endParaRPr lang="en-US" sz="2400" dirty="0" smtClean="0">
              <a:solidFill>
                <a:schemeClr val="bg2">
                  <a:lumMod val="25000"/>
                </a:schemeClr>
              </a:solidFill>
            </a:endParaRPr>
          </a:p>
          <a:p>
            <a:r>
              <a:rPr lang="en-US" sz="2400" b="1" dirty="0" smtClean="0">
                <a:solidFill>
                  <a:schemeClr val="bg2">
                    <a:lumMod val="25000"/>
                  </a:schemeClr>
                </a:solidFill>
              </a:rPr>
              <a:t>High School Coaches </a:t>
            </a:r>
            <a:r>
              <a:rPr lang="en-US" sz="2400" dirty="0" smtClean="0">
                <a:solidFill>
                  <a:schemeClr val="bg2">
                    <a:lumMod val="25000"/>
                  </a:schemeClr>
                </a:solidFill>
              </a:rPr>
              <a:t>– Provide an atmosphere conducive to the success and advancement of your players. Educate parents and players about what their abilities and opportunities are. Promote the athletes to colleges and universities and foster those relationships.</a:t>
            </a:r>
            <a:r>
              <a:rPr lang="en-US" dirty="0">
                <a:solidFill>
                  <a:schemeClr val="bg2">
                    <a:lumMod val="25000"/>
                  </a:schemeClr>
                </a:solidFill>
              </a:rPr>
              <a:t/>
            </a:r>
            <a:br>
              <a:rPr lang="en-US" dirty="0">
                <a:solidFill>
                  <a:schemeClr val="bg2">
                    <a:lumMod val="25000"/>
                  </a:schemeClr>
                </a:solidFill>
              </a:rPr>
            </a:br>
            <a:endParaRPr lang="en-US" dirty="0">
              <a:solidFill>
                <a:schemeClr val="bg2">
                  <a:lumMod val="25000"/>
                </a:schemeClr>
              </a:solidFill>
            </a:endParaRPr>
          </a:p>
        </p:txBody>
      </p:sp>
      <p:pic>
        <p:nvPicPr>
          <p:cNvPr id="6" name="Picture 5"/>
          <p:cNvPicPr>
            <a:picLocks noChangeAspect="1"/>
          </p:cNvPicPr>
          <p:nvPr/>
        </p:nvPicPr>
        <p:blipFill>
          <a:blip r:embed="rId2"/>
          <a:stretch>
            <a:fillRect/>
          </a:stretch>
        </p:blipFill>
        <p:spPr>
          <a:xfrm>
            <a:off x="0" y="54792"/>
            <a:ext cx="1350187" cy="1350187"/>
          </a:xfrm>
          <a:prstGeom prst="rect">
            <a:avLst/>
          </a:prstGeom>
        </p:spPr>
      </p:pic>
    </p:spTree>
    <p:extLst>
      <p:ext uri="{BB962C8B-B14F-4D97-AF65-F5344CB8AC3E}">
        <p14:creationId xmlns:p14="http://schemas.microsoft.com/office/powerpoint/2010/main" val="3149216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956" y="365760"/>
            <a:ext cx="7802928" cy="819807"/>
          </a:xfrm>
        </p:spPr>
        <p:txBody>
          <a:bodyPr/>
          <a:lstStyle/>
          <a:p>
            <a:r>
              <a:rPr lang="en-US" dirty="0" smtClean="0">
                <a:solidFill>
                  <a:schemeClr val="bg2">
                    <a:lumMod val="25000"/>
                  </a:schemeClr>
                </a:solidFill>
              </a:rPr>
              <a:t>Highlight Films</a:t>
            </a:r>
            <a:endParaRPr lang="en-US" dirty="0">
              <a:solidFill>
                <a:schemeClr val="bg2">
                  <a:lumMod val="25000"/>
                </a:schemeClr>
              </a:solidFill>
            </a:endParaRPr>
          </a:p>
        </p:txBody>
      </p:sp>
      <p:sp>
        <p:nvSpPr>
          <p:cNvPr id="3" name="Content Placeholder 2"/>
          <p:cNvSpPr>
            <a:spLocks noGrp="1"/>
          </p:cNvSpPr>
          <p:nvPr>
            <p:ph idx="1"/>
          </p:nvPr>
        </p:nvSpPr>
        <p:spPr>
          <a:xfrm>
            <a:off x="0" y="1360717"/>
            <a:ext cx="8418787" cy="3097606"/>
          </a:xfrm>
        </p:spPr>
        <p:txBody>
          <a:bodyPr>
            <a:normAutofit lnSpcReduction="10000"/>
          </a:bodyPr>
          <a:lstStyle/>
          <a:p>
            <a:pPr lvl="1">
              <a:buFont typeface="Arial" panose="020B0604020202020204" pitchFamily="34" charset="0"/>
              <a:buChar char="•"/>
            </a:pPr>
            <a:r>
              <a:rPr lang="en-US" sz="2000" dirty="0" smtClean="0">
                <a:solidFill>
                  <a:schemeClr val="bg2">
                    <a:lumMod val="25000"/>
                  </a:schemeClr>
                </a:solidFill>
              </a:rPr>
              <a:t>No Music</a:t>
            </a:r>
            <a:endParaRPr lang="en-US" sz="2000" dirty="0">
              <a:solidFill>
                <a:schemeClr val="bg2">
                  <a:lumMod val="25000"/>
                </a:schemeClr>
              </a:solidFill>
            </a:endParaRPr>
          </a:p>
          <a:p>
            <a:pPr lvl="1">
              <a:buFont typeface="Arial" panose="020B0604020202020204" pitchFamily="34" charset="0"/>
              <a:buChar char="•"/>
            </a:pPr>
            <a:r>
              <a:rPr lang="en-US" sz="2000" dirty="0">
                <a:solidFill>
                  <a:schemeClr val="bg2">
                    <a:lumMod val="25000"/>
                  </a:schemeClr>
                </a:solidFill>
              </a:rPr>
              <a:t>Best </a:t>
            </a:r>
            <a:r>
              <a:rPr lang="en-US" sz="2000" dirty="0" smtClean="0">
                <a:solidFill>
                  <a:schemeClr val="bg2">
                    <a:lumMod val="25000"/>
                  </a:schemeClr>
                </a:solidFill>
              </a:rPr>
              <a:t>10 </a:t>
            </a:r>
            <a:r>
              <a:rPr lang="en-US" sz="2000" dirty="0">
                <a:solidFill>
                  <a:schemeClr val="bg2">
                    <a:lumMod val="25000"/>
                  </a:schemeClr>
                </a:solidFill>
              </a:rPr>
              <a:t>plays </a:t>
            </a:r>
            <a:r>
              <a:rPr lang="en-US" sz="2000" dirty="0" smtClean="0">
                <a:solidFill>
                  <a:schemeClr val="bg2">
                    <a:lumMod val="25000"/>
                  </a:schemeClr>
                </a:solidFill>
              </a:rPr>
              <a:t>first</a:t>
            </a:r>
          </a:p>
          <a:p>
            <a:pPr lvl="1">
              <a:buFont typeface="Arial" panose="020B0604020202020204" pitchFamily="34" charset="0"/>
              <a:buChar char="•"/>
            </a:pPr>
            <a:r>
              <a:rPr lang="en-US" sz="2000" dirty="0" smtClean="0">
                <a:solidFill>
                  <a:schemeClr val="bg2">
                    <a:lumMod val="25000"/>
                  </a:schemeClr>
                </a:solidFill>
              </a:rPr>
              <a:t>Circle yourself – unless you are a QB</a:t>
            </a:r>
            <a:endParaRPr lang="en-US" sz="2000" dirty="0">
              <a:solidFill>
                <a:schemeClr val="bg2">
                  <a:lumMod val="25000"/>
                </a:schemeClr>
              </a:solidFill>
            </a:endParaRPr>
          </a:p>
          <a:p>
            <a:pPr lvl="1">
              <a:buFont typeface="Arial" panose="020B0604020202020204" pitchFamily="34" charset="0"/>
              <a:buChar char="•"/>
            </a:pPr>
            <a:r>
              <a:rPr lang="en-US" sz="2000" dirty="0">
                <a:solidFill>
                  <a:schemeClr val="bg2">
                    <a:lumMod val="25000"/>
                  </a:schemeClr>
                </a:solidFill>
              </a:rPr>
              <a:t>No instant </a:t>
            </a:r>
            <a:r>
              <a:rPr lang="en-US" sz="2000" dirty="0" smtClean="0">
                <a:solidFill>
                  <a:schemeClr val="bg2">
                    <a:lumMod val="25000"/>
                  </a:schemeClr>
                </a:solidFill>
              </a:rPr>
              <a:t>replays or Slow-motion</a:t>
            </a:r>
            <a:endParaRPr lang="en-US" sz="2000" dirty="0">
              <a:solidFill>
                <a:schemeClr val="bg2">
                  <a:lumMod val="25000"/>
                </a:schemeClr>
              </a:solidFill>
            </a:endParaRPr>
          </a:p>
          <a:p>
            <a:pPr lvl="1">
              <a:buFont typeface="Arial" panose="020B0604020202020204" pitchFamily="34" charset="0"/>
              <a:buChar char="•"/>
            </a:pPr>
            <a:r>
              <a:rPr lang="en-US" sz="2000" dirty="0" smtClean="0">
                <a:solidFill>
                  <a:schemeClr val="bg2">
                    <a:lumMod val="25000"/>
                  </a:schemeClr>
                </a:solidFill>
              </a:rPr>
              <a:t>No </a:t>
            </a:r>
            <a:r>
              <a:rPr lang="en-US" sz="2000" dirty="0">
                <a:solidFill>
                  <a:schemeClr val="bg2">
                    <a:lumMod val="25000"/>
                  </a:schemeClr>
                </a:solidFill>
              </a:rPr>
              <a:t>more than 4 </a:t>
            </a:r>
            <a:r>
              <a:rPr lang="en-US" sz="2000" dirty="0" smtClean="0">
                <a:solidFill>
                  <a:schemeClr val="bg2">
                    <a:lumMod val="25000"/>
                  </a:schemeClr>
                </a:solidFill>
              </a:rPr>
              <a:t>minutes – Not every tackle/catch is a </a:t>
            </a:r>
            <a:r>
              <a:rPr lang="en-US" sz="2000" dirty="0" smtClean="0">
                <a:solidFill>
                  <a:schemeClr val="bg2">
                    <a:lumMod val="25000"/>
                  </a:schemeClr>
                </a:solidFill>
              </a:rPr>
              <a:t>highlight. You would rather have 10 great clips than 50 average. </a:t>
            </a:r>
            <a:r>
              <a:rPr lang="en-US" sz="2000" dirty="0" smtClean="0">
                <a:solidFill>
                  <a:schemeClr val="bg2">
                    <a:lumMod val="25000"/>
                  </a:schemeClr>
                </a:solidFill>
              </a:rPr>
              <a:t>You want to peak the coaches interest. </a:t>
            </a:r>
            <a:endParaRPr lang="en-US" sz="2000" dirty="0" smtClean="0">
              <a:solidFill>
                <a:schemeClr val="bg2">
                  <a:lumMod val="25000"/>
                </a:schemeClr>
              </a:solidFill>
            </a:endParaRPr>
          </a:p>
          <a:p>
            <a:pPr lvl="1">
              <a:buFont typeface="Arial" panose="020B0604020202020204" pitchFamily="34" charset="0"/>
              <a:buChar char="•"/>
            </a:pPr>
            <a:r>
              <a:rPr lang="en-US" sz="2000" dirty="0" smtClean="0">
                <a:solidFill>
                  <a:schemeClr val="bg2">
                    <a:lumMod val="25000"/>
                  </a:schemeClr>
                </a:solidFill>
              </a:rPr>
              <a:t>After you have tagged your film, please speak with Coach McIntyre to assist you with ensuring your clips are in the correct order. </a:t>
            </a:r>
            <a:endParaRPr lang="en-US" sz="2000" dirty="0">
              <a:solidFill>
                <a:schemeClr val="bg2">
                  <a:lumMod val="25000"/>
                </a:schemeClr>
              </a:solidFill>
            </a:endParaRPr>
          </a:p>
          <a:p>
            <a:pPr marL="274320" lvl="1" indent="0">
              <a:buNone/>
            </a:pPr>
            <a:endParaRPr lang="en-US" dirty="0">
              <a:solidFill>
                <a:schemeClr val="bg2">
                  <a:lumMod val="25000"/>
                </a:schemeClr>
              </a:solidFill>
            </a:endParaRPr>
          </a:p>
          <a:p>
            <a:endParaRPr lang="en-US" dirty="0">
              <a:solidFill>
                <a:schemeClr val="bg2">
                  <a:lumMod val="2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956" y="4458322"/>
            <a:ext cx="7511844" cy="2399677"/>
          </a:xfrm>
          <a:prstGeom prst="rect">
            <a:avLst/>
          </a:prstGeom>
        </p:spPr>
      </p:pic>
      <p:pic>
        <p:nvPicPr>
          <p:cNvPr id="6" name="Picture 5"/>
          <p:cNvPicPr>
            <a:picLocks noChangeAspect="1"/>
          </p:cNvPicPr>
          <p:nvPr/>
        </p:nvPicPr>
        <p:blipFill>
          <a:blip r:embed="rId3"/>
          <a:stretch>
            <a:fillRect/>
          </a:stretch>
        </p:blipFill>
        <p:spPr>
          <a:xfrm>
            <a:off x="6365940" y="60167"/>
            <a:ext cx="1849944" cy="1631155"/>
          </a:xfrm>
          <a:prstGeom prst="rect">
            <a:avLst/>
          </a:prstGeom>
        </p:spPr>
      </p:pic>
    </p:spTree>
    <p:extLst>
      <p:ext uri="{BB962C8B-B14F-4D97-AF65-F5344CB8AC3E}">
        <p14:creationId xmlns:p14="http://schemas.microsoft.com/office/powerpoint/2010/main" val="747647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039" y="686593"/>
            <a:ext cx="8229600" cy="599640"/>
          </a:xfrm>
        </p:spPr>
        <p:txBody>
          <a:bodyPr>
            <a:normAutofit fontScale="90000"/>
          </a:bodyPr>
          <a:lstStyle/>
          <a:p>
            <a:r>
              <a:rPr lang="en-US" dirty="0" smtClean="0">
                <a:solidFill>
                  <a:schemeClr val="bg2">
                    <a:lumMod val="25000"/>
                  </a:schemeClr>
                </a:solidFill>
              </a:rPr>
              <a:t>How do I help Myself…</a:t>
            </a:r>
            <a:br>
              <a:rPr lang="en-US" dirty="0" smtClean="0">
                <a:solidFill>
                  <a:schemeClr val="bg2">
                    <a:lumMod val="25000"/>
                  </a:schemeClr>
                </a:solidFill>
              </a:rPr>
            </a:br>
            <a:r>
              <a:rPr lang="en-US" dirty="0" smtClean="0">
                <a:solidFill>
                  <a:schemeClr val="bg2">
                    <a:lumMod val="25000"/>
                  </a:schemeClr>
                </a:solidFill>
              </a:rPr>
              <a:t>Social Media</a:t>
            </a:r>
            <a:endParaRPr lang="en-US" b="1" u="sng" dirty="0">
              <a:solidFill>
                <a:schemeClr val="bg2">
                  <a:lumMod val="25000"/>
                </a:schemeClr>
              </a:solidFill>
            </a:endParaRPr>
          </a:p>
        </p:txBody>
      </p:sp>
      <p:pic>
        <p:nvPicPr>
          <p:cNvPr id="4" name="Picture 3"/>
          <p:cNvPicPr>
            <a:picLocks noChangeAspect="1"/>
          </p:cNvPicPr>
          <p:nvPr/>
        </p:nvPicPr>
        <p:blipFill>
          <a:blip r:embed="rId2"/>
          <a:stretch>
            <a:fillRect/>
          </a:stretch>
        </p:blipFill>
        <p:spPr>
          <a:xfrm>
            <a:off x="6455786" y="0"/>
            <a:ext cx="1557374" cy="1373187"/>
          </a:xfrm>
          <a:prstGeom prst="rect">
            <a:avLst/>
          </a:prstGeom>
        </p:spPr>
      </p:pic>
      <p:sp>
        <p:nvSpPr>
          <p:cNvPr id="3" name="Rectangle 2"/>
          <p:cNvSpPr/>
          <p:nvPr/>
        </p:nvSpPr>
        <p:spPr>
          <a:xfrm>
            <a:off x="0" y="1225689"/>
            <a:ext cx="8324194" cy="5632311"/>
          </a:xfrm>
          <a:prstGeom prst="rect">
            <a:avLst/>
          </a:prstGeom>
        </p:spPr>
        <p:txBody>
          <a:bodyPr wrap="square">
            <a:spAutoFit/>
          </a:bodyPr>
          <a:lstStyle/>
          <a:p>
            <a:pPr marL="285750" indent="-285750">
              <a:buFont typeface="Arial" panose="020B0604020202020204" pitchFamily="34" charset="0"/>
              <a:buChar char="•"/>
            </a:pPr>
            <a:r>
              <a:rPr lang="en-US" dirty="0" smtClean="0"/>
              <a:t>Your Twitter/Instagram/</a:t>
            </a:r>
            <a:r>
              <a:rPr lang="en-US" dirty="0" err="1" smtClean="0"/>
              <a:t>SnapChat</a:t>
            </a:r>
            <a:r>
              <a:rPr lang="en-US" dirty="0" smtClean="0"/>
              <a:t>/Facebook profiles are your resumes to recruiters. THIS IS WHERE RECRUITERS GET TO KNOW YOU!  If/When they are recruiting you. These platforms are the primary way that a recruiter gets to know who you are since he does not know you or get to interact with you very much. </a:t>
            </a:r>
            <a:endParaRPr lang="en-US" dirty="0"/>
          </a:p>
          <a:p>
            <a:pPr marL="742950" lvl="1" indent="-285750">
              <a:buFont typeface="Arial" panose="020B0604020202020204" pitchFamily="34" charset="0"/>
              <a:buChar char="•"/>
            </a:pPr>
            <a:r>
              <a:rPr lang="en-US" dirty="0" smtClean="0"/>
              <a:t>These platforms are used for 1 on 1 communication </a:t>
            </a:r>
          </a:p>
          <a:p>
            <a:pPr marL="742950" lvl="1" indent="-285750">
              <a:buFont typeface="Arial" panose="020B0604020202020204" pitchFamily="34" charset="0"/>
              <a:buChar char="•"/>
            </a:pPr>
            <a:r>
              <a:rPr lang="en-US" dirty="0" smtClean="0"/>
              <a:t>If a coach follows you or DM’s you, that is a good thing. They are recruiting you and have begun to evaluate you. </a:t>
            </a:r>
          </a:p>
          <a:p>
            <a:pPr marL="742950" lvl="1" indent="-285750">
              <a:buFont typeface="Arial" panose="020B0604020202020204" pitchFamily="34" charset="0"/>
              <a:buChar char="•"/>
            </a:pPr>
            <a:r>
              <a:rPr lang="en-US" dirty="0" smtClean="0"/>
              <a:t>Consistently communicate with coaches who have shown interest.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Three </a:t>
            </a:r>
            <a:r>
              <a:rPr lang="en-US" dirty="0"/>
              <a:t>years ago, Scott Fitch couldn't believe what he was hearing. A college coach recruiting two of his Fairport High School boys basketball players called to say how much he liked what he saw after watching them play an AAU game, and that he thought both were good enough to see court time on his team as freshmen. </a:t>
            </a:r>
            <a:r>
              <a:rPr lang="en-US" dirty="0" smtClean="0"/>
              <a:t>"</a:t>
            </a:r>
            <a:r>
              <a:rPr lang="en-US" dirty="0"/>
              <a:t>But we're going to stop recruiting one of them," the college coach said. Stunned, Fitch asked why. "We found his Twitter account, looked through it and some of what we saw isn't representative of what our university is about," the recruiter explained. </a:t>
            </a:r>
            <a:endParaRPr lang="en-US" dirty="0" smtClean="0"/>
          </a:p>
          <a:p>
            <a:endParaRPr lang="en-US" dirty="0" smtClean="0"/>
          </a:p>
          <a:p>
            <a:pPr marL="285750" indent="-285750">
              <a:buFont typeface="Arial" panose="020B0604020202020204" pitchFamily="34" charset="0"/>
              <a:buChar char="•"/>
            </a:pPr>
            <a:r>
              <a:rPr lang="en-US" dirty="0" smtClean="0"/>
              <a:t> </a:t>
            </a:r>
            <a:r>
              <a:rPr lang="en-US" dirty="0"/>
              <a:t>"Never let a 140 character tweet cost you a $140,000 </a:t>
            </a:r>
            <a:r>
              <a:rPr lang="en-US" dirty="0" smtClean="0"/>
              <a:t>scholarship"</a:t>
            </a:r>
            <a:endParaRPr lang="en-US" dirty="0"/>
          </a:p>
        </p:txBody>
      </p:sp>
    </p:spTree>
    <p:extLst>
      <p:ext uri="{BB962C8B-B14F-4D97-AF65-F5344CB8AC3E}">
        <p14:creationId xmlns:p14="http://schemas.microsoft.com/office/powerpoint/2010/main" val="2956139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310"/>
            <a:ext cx="8229600" cy="599640"/>
          </a:xfrm>
        </p:spPr>
        <p:txBody>
          <a:bodyPr>
            <a:normAutofit fontScale="90000"/>
          </a:bodyPr>
          <a:lstStyle/>
          <a:p>
            <a:r>
              <a:rPr lang="en-US" dirty="0" smtClean="0">
                <a:solidFill>
                  <a:schemeClr val="bg2">
                    <a:lumMod val="25000"/>
                  </a:schemeClr>
                </a:solidFill>
              </a:rPr>
              <a:t>Social Media</a:t>
            </a:r>
            <a:endParaRPr lang="en-US" b="1" u="sng" dirty="0">
              <a:solidFill>
                <a:schemeClr val="bg2">
                  <a:lumMod val="25000"/>
                </a:schemeClr>
              </a:solidFill>
            </a:endParaRPr>
          </a:p>
        </p:txBody>
      </p:sp>
      <p:pic>
        <p:nvPicPr>
          <p:cNvPr id="1026" name="Picture 2" descr="http://mrlosik.com/wp-content/uploads/2014/03/digitalcitizensh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3187"/>
            <a:ext cx="8353456" cy="51054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455786" y="0"/>
            <a:ext cx="1557374" cy="1373187"/>
          </a:xfrm>
          <a:prstGeom prst="rect">
            <a:avLst/>
          </a:prstGeom>
        </p:spPr>
      </p:pic>
    </p:spTree>
    <p:extLst>
      <p:ext uri="{BB962C8B-B14F-4D97-AF65-F5344CB8AC3E}">
        <p14:creationId xmlns:p14="http://schemas.microsoft.com/office/powerpoint/2010/main" val="199850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310"/>
            <a:ext cx="8229600" cy="1143000"/>
          </a:xfrm>
        </p:spPr>
        <p:txBody>
          <a:bodyPr/>
          <a:lstStyle/>
          <a:p>
            <a:r>
              <a:rPr lang="en-US" dirty="0" smtClean="0">
                <a:solidFill>
                  <a:schemeClr val="bg2">
                    <a:lumMod val="25000"/>
                  </a:schemeClr>
                </a:solidFill>
              </a:rPr>
              <a:t>Social Media</a:t>
            </a:r>
            <a:endParaRPr lang="en-US" b="1" u="sng" dirty="0">
              <a:solidFill>
                <a:schemeClr val="bg2">
                  <a:lumMod val="25000"/>
                </a:schemeClr>
              </a:solidFill>
            </a:endParaRPr>
          </a:p>
        </p:txBody>
      </p:sp>
      <p:pic>
        <p:nvPicPr>
          <p:cNvPr id="4" name="Picture 3"/>
          <p:cNvPicPr>
            <a:picLocks noChangeAspect="1"/>
          </p:cNvPicPr>
          <p:nvPr/>
        </p:nvPicPr>
        <p:blipFill>
          <a:blip r:embed="rId2"/>
          <a:stretch>
            <a:fillRect/>
          </a:stretch>
        </p:blipFill>
        <p:spPr>
          <a:xfrm>
            <a:off x="6455786" y="0"/>
            <a:ext cx="1557374" cy="13731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9" y="0"/>
            <a:ext cx="9096042" cy="6858000"/>
          </a:xfrm>
          <a:prstGeom prst="rect">
            <a:avLst/>
          </a:prstGeom>
        </p:spPr>
      </p:pic>
    </p:spTree>
    <p:extLst>
      <p:ext uri="{BB962C8B-B14F-4D97-AF65-F5344CB8AC3E}">
        <p14:creationId xmlns:p14="http://schemas.microsoft.com/office/powerpoint/2010/main" val="4141777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86" y="254615"/>
            <a:ext cx="7269480" cy="894735"/>
          </a:xfrm>
        </p:spPr>
        <p:txBody>
          <a:bodyPr/>
          <a:lstStyle/>
          <a:p>
            <a:r>
              <a:rPr lang="en-US" dirty="0" smtClean="0">
                <a:solidFill>
                  <a:schemeClr val="bg2">
                    <a:lumMod val="25000"/>
                  </a:schemeClr>
                </a:solidFill>
              </a:rPr>
              <a:t>How Do I Help Myself?</a:t>
            </a:r>
            <a:endParaRPr lang="en-US" dirty="0">
              <a:solidFill>
                <a:schemeClr val="bg2">
                  <a:lumMod val="25000"/>
                </a:schemeClr>
              </a:solidFill>
            </a:endParaRPr>
          </a:p>
        </p:txBody>
      </p:sp>
      <p:sp>
        <p:nvSpPr>
          <p:cNvPr id="3" name="Content Placeholder 2"/>
          <p:cNvSpPr>
            <a:spLocks noGrp="1"/>
          </p:cNvSpPr>
          <p:nvPr>
            <p:ph idx="1"/>
          </p:nvPr>
        </p:nvSpPr>
        <p:spPr>
          <a:xfrm>
            <a:off x="0" y="1149350"/>
            <a:ext cx="8465574" cy="5847325"/>
          </a:xfrm>
        </p:spPr>
        <p:txBody>
          <a:bodyPr>
            <a:normAutofit fontScale="92500" lnSpcReduction="10000"/>
          </a:bodyPr>
          <a:lstStyle/>
          <a:p>
            <a:r>
              <a:rPr lang="en-US" b="1" u="sng" dirty="0" smtClean="0">
                <a:solidFill>
                  <a:schemeClr val="bg2">
                    <a:lumMod val="25000"/>
                  </a:schemeClr>
                </a:solidFill>
              </a:rPr>
              <a:t>Be Proactive!!! Take Action</a:t>
            </a:r>
          </a:p>
          <a:p>
            <a:r>
              <a:rPr lang="en-US" b="1" u="sng" dirty="0" smtClean="0">
                <a:solidFill>
                  <a:schemeClr val="bg2">
                    <a:lumMod val="25000"/>
                  </a:schemeClr>
                </a:solidFill>
              </a:rPr>
              <a:t>Keep your coaches informed</a:t>
            </a:r>
          </a:p>
          <a:p>
            <a:r>
              <a:rPr lang="en-US" dirty="0">
                <a:solidFill>
                  <a:schemeClr val="bg2">
                    <a:lumMod val="25000"/>
                  </a:schemeClr>
                </a:solidFill>
              </a:rPr>
              <a:t>Create a one page resume – send to school with link to highlight film</a:t>
            </a:r>
          </a:p>
          <a:p>
            <a:pPr lvl="1"/>
            <a:r>
              <a:rPr lang="en-US" dirty="0">
                <a:solidFill>
                  <a:schemeClr val="bg2">
                    <a:lumMod val="25000"/>
                  </a:schemeClr>
                </a:solidFill>
              </a:rPr>
              <a:t>Height/Weight/Strength/Speed</a:t>
            </a:r>
          </a:p>
          <a:p>
            <a:pPr lvl="1"/>
            <a:r>
              <a:rPr lang="en-US" dirty="0">
                <a:solidFill>
                  <a:schemeClr val="bg2">
                    <a:lumMod val="25000"/>
                  </a:schemeClr>
                </a:solidFill>
              </a:rPr>
              <a:t>Grades with </a:t>
            </a:r>
            <a:r>
              <a:rPr lang="en-US" b="1" u="sng" dirty="0">
                <a:solidFill>
                  <a:schemeClr val="bg2">
                    <a:lumMod val="25000"/>
                  </a:schemeClr>
                </a:solidFill>
              </a:rPr>
              <a:t>Core GPA</a:t>
            </a:r>
          </a:p>
          <a:p>
            <a:pPr lvl="1"/>
            <a:r>
              <a:rPr lang="en-US" dirty="0">
                <a:solidFill>
                  <a:schemeClr val="bg2">
                    <a:lumMod val="25000"/>
                  </a:schemeClr>
                </a:solidFill>
              </a:rPr>
              <a:t>Composite ACT Score/SAT score </a:t>
            </a:r>
          </a:p>
          <a:p>
            <a:pPr lvl="1"/>
            <a:r>
              <a:rPr lang="en-US" dirty="0">
                <a:solidFill>
                  <a:schemeClr val="bg2">
                    <a:lumMod val="25000"/>
                  </a:schemeClr>
                </a:solidFill>
              </a:rPr>
              <a:t>Character </a:t>
            </a:r>
            <a:r>
              <a:rPr lang="en-US" dirty="0" smtClean="0">
                <a:solidFill>
                  <a:schemeClr val="bg2">
                    <a:lumMod val="25000"/>
                  </a:schemeClr>
                </a:solidFill>
              </a:rPr>
              <a:t>Info</a:t>
            </a:r>
          </a:p>
          <a:p>
            <a:r>
              <a:rPr lang="en-US" dirty="0"/>
              <a:t>Be organized and have a plan. Research colleges that interests you. </a:t>
            </a:r>
            <a:endParaRPr lang="en-US" dirty="0" smtClean="0"/>
          </a:p>
          <a:p>
            <a:r>
              <a:rPr lang="en-US" dirty="0" smtClean="0"/>
              <a:t> </a:t>
            </a:r>
            <a:r>
              <a:rPr lang="en-US" dirty="0"/>
              <a:t>Make your grades! Do as well as you possibly can in all your classes. </a:t>
            </a:r>
            <a:endParaRPr lang="en-US" dirty="0" smtClean="0"/>
          </a:p>
          <a:p>
            <a:r>
              <a:rPr lang="en-US" dirty="0" smtClean="0"/>
              <a:t> </a:t>
            </a:r>
            <a:r>
              <a:rPr lang="en-US" dirty="0"/>
              <a:t>Have a great off-season. Improve as much as </a:t>
            </a:r>
            <a:r>
              <a:rPr lang="en-US" dirty="0" smtClean="0"/>
              <a:t>possible. </a:t>
            </a:r>
            <a:endParaRPr lang="en-US" dirty="0"/>
          </a:p>
          <a:p>
            <a:r>
              <a:rPr lang="en-US" dirty="0" smtClean="0"/>
              <a:t>Sign </a:t>
            </a:r>
            <a:r>
              <a:rPr lang="en-US" dirty="0"/>
              <a:t>up to </a:t>
            </a:r>
            <a:r>
              <a:rPr lang="en-US" dirty="0" smtClean="0"/>
              <a:t>take </a:t>
            </a:r>
            <a:r>
              <a:rPr lang="en-US" dirty="0"/>
              <a:t>the tests. </a:t>
            </a:r>
            <a:r>
              <a:rPr lang="en-US" dirty="0" smtClean="0"/>
              <a:t>Let </a:t>
            </a:r>
            <a:r>
              <a:rPr lang="en-US" dirty="0"/>
              <a:t>us know when you get your scores in. </a:t>
            </a:r>
          </a:p>
          <a:p>
            <a:r>
              <a:rPr lang="en-US" dirty="0" smtClean="0"/>
              <a:t>Be </a:t>
            </a:r>
            <a:r>
              <a:rPr lang="en-US" dirty="0"/>
              <a:t>realistic in your expectations</a:t>
            </a:r>
            <a:r>
              <a:rPr lang="en-US" dirty="0" smtClean="0"/>
              <a:t>.</a:t>
            </a:r>
          </a:p>
          <a:p>
            <a:r>
              <a:rPr lang="en-US" dirty="0" smtClean="0"/>
              <a:t> </a:t>
            </a:r>
            <a:r>
              <a:rPr lang="en-US" dirty="0"/>
              <a:t>Keep the TEAM first and remember that the more success we have as a </a:t>
            </a:r>
            <a:r>
              <a:rPr lang="en-US" dirty="0" smtClean="0"/>
              <a:t>TEAM, </a:t>
            </a:r>
            <a:r>
              <a:rPr lang="en-US" dirty="0"/>
              <a:t>the more rewards there are for everyone. The further we go in the playoffs, the more exposure you will get.</a:t>
            </a:r>
          </a:p>
          <a:p>
            <a:r>
              <a:rPr lang="en-US" dirty="0" smtClean="0"/>
              <a:t>Represent </a:t>
            </a:r>
            <a:r>
              <a:rPr lang="en-US" dirty="0"/>
              <a:t>yourself well when coaches come on </a:t>
            </a:r>
            <a:r>
              <a:rPr lang="en-US" dirty="0" smtClean="0"/>
              <a:t>campus. </a:t>
            </a:r>
            <a:r>
              <a:rPr lang="en-US" dirty="0"/>
              <a:t>Spring football is big</a:t>
            </a:r>
            <a:r>
              <a:rPr lang="en-US" dirty="0" smtClean="0"/>
              <a:t>.</a:t>
            </a:r>
            <a:endParaRPr lang="en-US" dirty="0">
              <a:solidFill>
                <a:schemeClr val="bg2">
                  <a:lumMod val="25000"/>
                </a:schemeClr>
              </a:solidFill>
            </a:endParaRPr>
          </a:p>
        </p:txBody>
      </p:sp>
      <p:pic>
        <p:nvPicPr>
          <p:cNvPr id="5" name="Picture 4"/>
          <p:cNvPicPr>
            <a:picLocks noChangeAspect="1"/>
          </p:cNvPicPr>
          <p:nvPr/>
        </p:nvPicPr>
        <p:blipFill>
          <a:blip r:embed="rId2"/>
          <a:stretch>
            <a:fillRect/>
          </a:stretch>
        </p:blipFill>
        <p:spPr>
          <a:xfrm>
            <a:off x="6283848" y="0"/>
            <a:ext cx="2015612" cy="1687592"/>
          </a:xfrm>
          <a:prstGeom prst="rect">
            <a:avLst/>
          </a:prstGeom>
        </p:spPr>
      </p:pic>
    </p:spTree>
    <p:extLst>
      <p:ext uri="{BB962C8B-B14F-4D97-AF65-F5344CB8AC3E}">
        <p14:creationId xmlns:p14="http://schemas.microsoft.com/office/powerpoint/2010/main" val="4293683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35" y="201798"/>
            <a:ext cx="8014716" cy="769358"/>
          </a:xfrm>
        </p:spPr>
        <p:txBody>
          <a:bodyPr/>
          <a:lstStyle/>
          <a:p>
            <a:r>
              <a:rPr lang="en-US" dirty="0" smtClean="0">
                <a:solidFill>
                  <a:schemeClr val="bg2">
                    <a:lumMod val="25000"/>
                  </a:schemeClr>
                </a:solidFill>
              </a:rPr>
              <a:t>What Should I do? Athlete</a:t>
            </a:r>
            <a:endParaRPr lang="en-US" dirty="0">
              <a:solidFill>
                <a:schemeClr val="bg2">
                  <a:lumMod val="25000"/>
                </a:schemeClr>
              </a:solidFill>
            </a:endParaRPr>
          </a:p>
        </p:txBody>
      </p:sp>
      <p:sp>
        <p:nvSpPr>
          <p:cNvPr id="3" name="Content Placeholder 2"/>
          <p:cNvSpPr>
            <a:spLocks noGrp="1"/>
          </p:cNvSpPr>
          <p:nvPr>
            <p:ph idx="1"/>
          </p:nvPr>
        </p:nvSpPr>
        <p:spPr>
          <a:xfrm>
            <a:off x="211990" y="979479"/>
            <a:ext cx="8206796" cy="5724524"/>
          </a:xfrm>
        </p:spPr>
        <p:txBody>
          <a:bodyPr>
            <a:normAutofit/>
          </a:bodyPr>
          <a:lstStyle/>
          <a:p>
            <a:r>
              <a:rPr lang="en-US" b="1" u="sng" dirty="0" smtClean="0">
                <a:solidFill>
                  <a:schemeClr val="bg2">
                    <a:lumMod val="25000"/>
                  </a:schemeClr>
                </a:solidFill>
              </a:rPr>
              <a:t>Freshmen Year</a:t>
            </a:r>
            <a:r>
              <a:rPr lang="en-US" dirty="0" smtClean="0">
                <a:solidFill>
                  <a:schemeClr val="bg2">
                    <a:lumMod val="25000"/>
                  </a:schemeClr>
                </a:solidFill>
              </a:rPr>
              <a:t> </a:t>
            </a:r>
          </a:p>
          <a:p>
            <a:pPr lvl="1"/>
            <a:r>
              <a:rPr lang="en-US" b="1" i="1" u="sng" dirty="0" smtClean="0">
                <a:solidFill>
                  <a:schemeClr val="bg2">
                    <a:lumMod val="25000"/>
                  </a:schemeClr>
                </a:solidFill>
              </a:rPr>
              <a:t>GRADES!!!!</a:t>
            </a:r>
            <a:r>
              <a:rPr lang="en-US" dirty="0" smtClean="0">
                <a:solidFill>
                  <a:schemeClr val="bg2">
                    <a:lumMod val="25000"/>
                  </a:schemeClr>
                </a:solidFill>
              </a:rPr>
              <a:t> </a:t>
            </a:r>
            <a:endParaRPr lang="en-US" dirty="0">
              <a:solidFill>
                <a:schemeClr val="bg2">
                  <a:lumMod val="25000"/>
                </a:schemeClr>
              </a:solidFill>
            </a:endParaRPr>
          </a:p>
          <a:p>
            <a:pPr lvl="1"/>
            <a:r>
              <a:rPr lang="en-US" dirty="0" smtClean="0">
                <a:solidFill>
                  <a:schemeClr val="bg2">
                    <a:lumMod val="25000"/>
                  </a:schemeClr>
                </a:solidFill>
              </a:rPr>
              <a:t>Lift and Train Speed/Agility </a:t>
            </a:r>
          </a:p>
          <a:p>
            <a:pPr lvl="1"/>
            <a:r>
              <a:rPr lang="en-US" dirty="0" smtClean="0">
                <a:solidFill>
                  <a:schemeClr val="bg2">
                    <a:lumMod val="25000"/>
                  </a:schemeClr>
                </a:solidFill>
              </a:rPr>
              <a:t>Create highlight film (only very best plays, could be 7 clips or less) </a:t>
            </a:r>
          </a:p>
          <a:p>
            <a:pPr lvl="1"/>
            <a:r>
              <a:rPr lang="en-US" dirty="0" smtClean="0">
                <a:solidFill>
                  <a:schemeClr val="bg2">
                    <a:lumMod val="25000"/>
                  </a:schemeClr>
                </a:solidFill>
              </a:rPr>
              <a:t>Create a twitter account – it should include your real name, link to your film in Bio, your graduation year, position, and any other important info. </a:t>
            </a:r>
          </a:p>
          <a:p>
            <a:r>
              <a:rPr lang="en-US" b="1" u="sng" dirty="0" smtClean="0">
                <a:solidFill>
                  <a:schemeClr val="bg2">
                    <a:lumMod val="25000"/>
                  </a:schemeClr>
                </a:solidFill>
              </a:rPr>
              <a:t>Sophomore Year</a:t>
            </a:r>
            <a:endParaRPr lang="en-US" dirty="0">
              <a:solidFill>
                <a:schemeClr val="bg2">
                  <a:lumMod val="25000"/>
                </a:schemeClr>
              </a:solidFill>
            </a:endParaRPr>
          </a:p>
          <a:p>
            <a:pPr lvl="1"/>
            <a:r>
              <a:rPr lang="en-US" b="1" i="1" u="sng" dirty="0" smtClean="0">
                <a:solidFill>
                  <a:schemeClr val="bg2">
                    <a:lumMod val="25000"/>
                  </a:schemeClr>
                </a:solidFill>
              </a:rPr>
              <a:t>GRADES!!!!</a:t>
            </a:r>
          </a:p>
          <a:p>
            <a:pPr lvl="1"/>
            <a:r>
              <a:rPr lang="en-US" dirty="0">
                <a:solidFill>
                  <a:schemeClr val="bg2">
                    <a:lumMod val="25000"/>
                  </a:schemeClr>
                </a:solidFill>
              </a:rPr>
              <a:t>Create highlight </a:t>
            </a:r>
            <a:r>
              <a:rPr lang="en-US" dirty="0" smtClean="0">
                <a:solidFill>
                  <a:schemeClr val="bg2">
                    <a:lumMod val="25000"/>
                  </a:schemeClr>
                </a:solidFill>
              </a:rPr>
              <a:t>film</a:t>
            </a:r>
          </a:p>
          <a:p>
            <a:pPr lvl="1"/>
            <a:r>
              <a:rPr lang="en-US" dirty="0">
                <a:solidFill>
                  <a:schemeClr val="bg2">
                    <a:lumMod val="25000"/>
                  </a:schemeClr>
                </a:solidFill>
              </a:rPr>
              <a:t>Contact </a:t>
            </a:r>
            <a:r>
              <a:rPr lang="en-US" dirty="0" smtClean="0">
                <a:solidFill>
                  <a:schemeClr val="bg2">
                    <a:lumMod val="25000"/>
                  </a:schemeClr>
                </a:solidFill>
              </a:rPr>
              <a:t>schools </a:t>
            </a:r>
            <a:r>
              <a:rPr lang="en-US" dirty="0">
                <a:solidFill>
                  <a:schemeClr val="bg2">
                    <a:lumMod val="25000"/>
                  </a:schemeClr>
                </a:solidFill>
              </a:rPr>
              <a:t>you are interested in that you &amp;</a:t>
            </a:r>
            <a:r>
              <a:rPr lang="en-US" dirty="0" smtClean="0">
                <a:solidFill>
                  <a:schemeClr val="bg2">
                    <a:lumMod val="25000"/>
                  </a:schemeClr>
                </a:solidFill>
              </a:rPr>
              <a:t> </a:t>
            </a:r>
            <a:r>
              <a:rPr lang="en-US" dirty="0">
                <a:solidFill>
                  <a:schemeClr val="bg2">
                    <a:lumMod val="25000"/>
                  </a:schemeClr>
                </a:solidFill>
              </a:rPr>
              <a:t>your coaches think you have a realistic chance of playing for and inquire about </a:t>
            </a:r>
            <a:r>
              <a:rPr lang="en-US" dirty="0" smtClean="0">
                <a:solidFill>
                  <a:schemeClr val="bg2">
                    <a:lumMod val="25000"/>
                  </a:schemeClr>
                </a:solidFill>
              </a:rPr>
              <a:t>unofficial visits – email/twitter</a:t>
            </a:r>
          </a:p>
          <a:p>
            <a:pPr lvl="1"/>
            <a:r>
              <a:rPr lang="en-US" dirty="0" smtClean="0">
                <a:solidFill>
                  <a:schemeClr val="bg2">
                    <a:lumMod val="25000"/>
                  </a:schemeClr>
                </a:solidFill>
              </a:rPr>
              <a:t>Start preparing for the ACT and SAT (Prep Courses)</a:t>
            </a:r>
          </a:p>
          <a:p>
            <a:pPr lvl="1"/>
            <a:r>
              <a:rPr lang="en-US" dirty="0" smtClean="0">
                <a:solidFill>
                  <a:schemeClr val="bg2">
                    <a:lumMod val="25000"/>
                  </a:schemeClr>
                </a:solidFill>
              </a:rPr>
              <a:t>Take the SAT or Act before your Sophomore year ends</a:t>
            </a:r>
          </a:p>
          <a:p>
            <a:pPr lvl="1"/>
            <a:r>
              <a:rPr lang="en-US" dirty="0" smtClean="0">
                <a:solidFill>
                  <a:schemeClr val="bg2">
                    <a:lumMod val="25000"/>
                  </a:schemeClr>
                </a:solidFill>
              </a:rPr>
              <a:t>Possibly… Attend </a:t>
            </a:r>
            <a:r>
              <a:rPr lang="en-US" dirty="0" smtClean="0">
                <a:solidFill>
                  <a:schemeClr val="bg2">
                    <a:lumMod val="25000"/>
                  </a:schemeClr>
                </a:solidFill>
              </a:rPr>
              <a:t>a few winter camps/combines/showcases to understand where you fit and how to compete at 1 day events. </a:t>
            </a:r>
          </a:p>
          <a:p>
            <a:pPr lvl="1"/>
            <a:r>
              <a:rPr lang="en-US" dirty="0" smtClean="0">
                <a:solidFill>
                  <a:schemeClr val="bg2">
                    <a:lumMod val="25000"/>
                  </a:schemeClr>
                </a:solidFill>
              </a:rPr>
              <a:t>Pick 3-4 summer one day camps you want to attend and go see how you compare to the guys they are recruiting.</a:t>
            </a:r>
          </a:p>
          <a:p>
            <a:pPr lvl="1"/>
            <a:r>
              <a:rPr lang="en-US" dirty="0" smtClean="0">
                <a:solidFill>
                  <a:schemeClr val="bg2">
                    <a:lumMod val="25000"/>
                  </a:schemeClr>
                </a:solidFill>
              </a:rPr>
              <a:t>Search colleges </a:t>
            </a:r>
            <a:r>
              <a:rPr lang="en-US" dirty="0">
                <a:solidFill>
                  <a:schemeClr val="bg2">
                    <a:lumMod val="25000"/>
                  </a:schemeClr>
                </a:solidFill>
              </a:rPr>
              <a:t>website and fill out their online football prospect </a:t>
            </a:r>
            <a:r>
              <a:rPr lang="en-US" dirty="0" smtClean="0">
                <a:solidFill>
                  <a:schemeClr val="bg2">
                    <a:lumMod val="25000"/>
                  </a:schemeClr>
                </a:solidFill>
              </a:rPr>
              <a:t>questionnaire</a:t>
            </a:r>
          </a:p>
        </p:txBody>
      </p:sp>
      <p:pic>
        <p:nvPicPr>
          <p:cNvPr id="5" name="Picture 4"/>
          <p:cNvPicPr>
            <a:picLocks noChangeAspect="1"/>
          </p:cNvPicPr>
          <p:nvPr/>
        </p:nvPicPr>
        <p:blipFill>
          <a:blip r:embed="rId2"/>
          <a:stretch>
            <a:fillRect/>
          </a:stretch>
        </p:blipFill>
        <p:spPr>
          <a:xfrm>
            <a:off x="6861412" y="284562"/>
            <a:ext cx="1557374" cy="1373187"/>
          </a:xfrm>
          <a:prstGeom prst="rect">
            <a:avLst/>
          </a:prstGeom>
        </p:spPr>
      </p:pic>
    </p:spTree>
    <p:extLst>
      <p:ext uri="{BB962C8B-B14F-4D97-AF65-F5344CB8AC3E}">
        <p14:creationId xmlns:p14="http://schemas.microsoft.com/office/powerpoint/2010/main" val="1397356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16" y="60167"/>
            <a:ext cx="7269480" cy="1093869"/>
          </a:xfrm>
        </p:spPr>
        <p:txBody>
          <a:bodyPr/>
          <a:lstStyle/>
          <a:p>
            <a:r>
              <a:rPr lang="en-US" dirty="0">
                <a:solidFill>
                  <a:schemeClr val="bg2">
                    <a:lumMod val="25000"/>
                  </a:schemeClr>
                </a:solidFill>
              </a:rPr>
              <a:t>What Should I do</a:t>
            </a:r>
            <a:r>
              <a:rPr lang="en-US" dirty="0" smtClean="0">
                <a:solidFill>
                  <a:schemeClr val="bg2">
                    <a:lumMod val="25000"/>
                  </a:schemeClr>
                </a:solidFill>
              </a:rPr>
              <a:t>? Athlete</a:t>
            </a:r>
            <a:endParaRPr lang="en-US" dirty="0">
              <a:solidFill>
                <a:schemeClr val="bg2">
                  <a:lumMod val="25000"/>
                </a:schemeClr>
              </a:solidFill>
            </a:endParaRPr>
          </a:p>
        </p:txBody>
      </p:sp>
      <p:sp>
        <p:nvSpPr>
          <p:cNvPr id="3" name="Content Placeholder 2"/>
          <p:cNvSpPr>
            <a:spLocks noGrp="1"/>
          </p:cNvSpPr>
          <p:nvPr>
            <p:ph idx="1"/>
          </p:nvPr>
        </p:nvSpPr>
        <p:spPr>
          <a:xfrm>
            <a:off x="0" y="1379482"/>
            <a:ext cx="8374643" cy="5027623"/>
          </a:xfrm>
        </p:spPr>
        <p:txBody>
          <a:bodyPr>
            <a:noAutofit/>
          </a:bodyPr>
          <a:lstStyle/>
          <a:p>
            <a:r>
              <a:rPr lang="en-US" sz="1800" b="1" u="sng" dirty="0" smtClean="0">
                <a:solidFill>
                  <a:schemeClr val="bg2">
                    <a:lumMod val="25000"/>
                  </a:schemeClr>
                </a:solidFill>
              </a:rPr>
              <a:t>Junio</a:t>
            </a:r>
            <a:r>
              <a:rPr lang="en-US" b="1" u="sng" dirty="0" smtClean="0">
                <a:solidFill>
                  <a:schemeClr val="bg2">
                    <a:lumMod val="25000"/>
                  </a:schemeClr>
                </a:solidFill>
              </a:rPr>
              <a:t>r Year</a:t>
            </a:r>
            <a:endParaRPr lang="en-US" sz="1800" dirty="0" smtClean="0">
              <a:solidFill>
                <a:schemeClr val="bg2">
                  <a:lumMod val="25000"/>
                </a:schemeClr>
              </a:solidFill>
            </a:endParaRPr>
          </a:p>
          <a:p>
            <a:pPr lvl="1"/>
            <a:r>
              <a:rPr lang="en-US" sz="1800" b="1" i="1" u="sng" dirty="0" smtClean="0">
                <a:solidFill>
                  <a:schemeClr val="bg2">
                    <a:lumMod val="25000"/>
                  </a:schemeClr>
                </a:solidFill>
              </a:rPr>
              <a:t>GRADES!!!!</a:t>
            </a:r>
            <a:endParaRPr lang="en-US" sz="1800" dirty="0" smtClean="0">
              <a:solidFill>
                <a:schemeClr val="bg2">
                  <a:lumMod val="25000"/>
                </a:schemeClr>
              </a:solidFill>
            </a:endParaRPr>
          </a:p>
          <a:p>
            <a:pPr lvl="1"/>
            <a:r>
              <a:rPr lang="en-US" sz="1800" dirty="0" smtClean="0">
                <a:solidFill>
                  <a:schemeClr val="bg2">
                    <a:lumMod val="25000"/>
                  </a:schemeClr>
                </a:solidFill>
              </a:rPr>
              <a:t>Contact schools you are interested in that you and your coaches think you have a realistic chance of playing for and inquire about Junior Days and unofficial visits </a:t>
            </a:r>
          </a:p>
          <a:p>
            <a:pPr lvl="1"/>
            <a:r>
              <a:rPr lang="en-US" sz="1800" dirty="0" smtClean="0">
                <a:solidFill>
                  <a:schemeClr val="bg2">
                    <a:lumMod val="25000"/>
                  </a:schemeClr>
                </a:solidFill>
              </a:rPr>
              <a:t>Create 1 page resume… send film/grades/test scores to schools at all levels that your academics fit (FBS, FCS, D2)</a:t>
            </a:r>
          </a:p>
          <a:p>
            <a:pPr lvl="1"/>
            <a:r>
              <a:rPr lang="en-US" sz="1800" dirty="0" smtClean="0">
                <a:solidFill>
                  <a:schemeClr val="bg2">
                    <a:lumMod val="25000"/>
                  </a:schemeClr>
                </a:solidFill>
              </a:rPr>
              <a:t>Search</a:t>
            </a:r>
            <a:r>
              <a:rPr lang="en-US" sz="1800" dirty="0" smtClean="0">
                <a:solidFill>
                  <a:schemeClr val="bg2">
                    <a:lumMod val="25000"/>
                  </a:schemeClr>
                </a:solidFill>
              </a:rPr>
              <a:t> college </a:t>
            </a:r>
            <a:r>
              <a:rPr lang="en-US" sz="1800" dirty="0">
                <a:solidFill>
                  <a:schemeClr val="bg2">
                    <a:lumMod val="25000"/>
                  </a:schemeClr>
                </a:solidFill>
              </a:rPr>
              <a:t>website and fill out their online football prospect </a:t>
            </a:r>
            <a:r>
              <a:rPr lang="en-US" sz="1800" dirty="0" smtClean="0">
                <a:solidFill>
                  <a:schemeClr val="bg2">
                    <a:lumMod val="25000"/>
                  </a:schemeClr>
                </a:solidFill>
              </a:rPr>
              <a:t>questionnaire</a:t>
            </a:r>
          </a:p>
          <a:p>
            <a:pPr lvl="1"/>
            <a:r>
              <a:rPr lang="en-US" sz="1800" dirty="0" smtClean="0">
                <a:solidFill>
                  <a:schemeClr val="bg2">
                    <a:lumMod val="25000"/>
                  </a:schemeClr>
                </a:solidFill>
              </a:rPr>
              <a:t>Follow coaches on Twitter</a:t>
            </a:r>
          </a:p>
          <a:p>
            <a:pPr lvl="1"/>
            <a:r>
              <a:rPr lang="en-US" sz="1800" dirty="0" smtClean="0">
                <a:solidFill>
                  <a:schemeClr val="bg2">
                    <a:lumMod val="25000"/>
                  </a:schemeClr>
                </a:solidFill>
              </a:rPr>
              <a:t>Take </a:t>
            </a:r>
            <a:r>
              <a:rPr lang="en-US" sz="1800" dirty="0">
                <a:solidFill>
                  <a:schemeClr val="bg2">
                    <a:lumMod val="25000"/>
                  </a:schemeClr>
                </a:solidFill>
              </a:rPr>
              <a:t>the SAT or Act </a:t>
            </a:r>
            <a:r>
              <a:rPr lang="en-US" sz="1800" dirty="0" smtClean="0">
                <a:solidFill>
                  <a:schemeClr val="bg2">
                    <a:lumMod val="25000"/>
                  </a:schemeClr>
                </a:solidFill>
              </a:rPr>
              <a:t>2-3 times before your Junior year </a:t>
            </a:r>
            <a:r>
              <a:rPr lang="en-US" sz="1800" dirty="0">
                <a:solidFill>
                  <a:schemeClr val="bg2">
                    <a:lumMod val="25000"/>
                  </a:schemeClr>
                </a:solidFill>
              </a:rPr>
              <a:t>ends</a:t>
            </a:r>
          </a:p>
          <a:p>
            <a:pPr lvl="1"/>
            <a:r>
              <a:rPr lang="en-US" sz="1800" dirty="0" smtClean="0">
                <a:solidFill>
                  <a:schemeClr val="bg2">
                    <a:lumMod val="25000"/>
                  </a:schemeClr>
                </a:solidFill>
              </a:rPr>
              <a:t>Pick </a:t>
            </a:r>
            <a:r>
              <a:rPr lang="en-US" sz="1800" dirty="0">
                <a:solidFill>
                  <a:schemeClr val="bg2">
                    <a:lumMod val="25000"/>
                  </a:schemeClr>
                </a:solidFill>
              </a:rPr>
              <a:t>3-4 summer one day camps you want to attend and go see how you compare to the guys they are </a:t>
            </a:r>
            <a:r>
              <a:rPr lang="en-US" sz="1800" dirty="0" smtClean="0">
                <a:solidFill>
                  <a:schemeClr val="bg2">
                    <a:lumMod val="25000"/>
                  </a:schemeClr>
                </a:solidFill>
              </a:rPr>
              <a:t>recruiting</a:t>
            </a:r>
          </a:p>
          <a:p>
            <a:pPr lvl="1"/>
            <a:r>
              <a:rPr lang="en-US" sz="1800" dirty="0" smtClean="0">
                <a:solidFill>
                  <a:schemeClr val="bg2">
                    <a:lumMod val="25000"/>
                  </a:schemeClr>
                </a:solidFill>
              </a:rPr>
              <a:t>Register with the NCAA Eligibility Center </a:t>
            </a:r>
            <a:r>
              <a:rPr lang="en-US" sz="1800" dirty="0" smtClean="0">
                <a:solidFill>
                  <a:schemeClr val="bg2">
                    <a:lumMod val="25000"/>
                  </a:schemeClr>
                </a:solidFill>
              </a:rPr>
              <a:t>formerly </a:t>
            </a:r>
            <a:r>
              <a:rPr lang="en-US" sz="1800" dirty="0" smtClean="0">
                <a:solidFill>
                  <a:schemeClr val="bg2">
                    <a:lumMod val="25000"/>
                  </a:schemeClr>
                </a:solidFill>
              </a:rPr>
              <a:t>“The NCAA </a:t>
            </a:r>
            <a:r>
              <a:rPr lang="en-US" sz="1800" dirty="0" smtClean="0">
                <a:solidFill>
                  <a:schemeClr val="bg2">
                    <a:lumMod val="25000"/>
                  </a:schemeClr>
                </a:solidFill>
              </a:rPr>
              <a:t>Clearinghouse</a:t>
            </a:r>
            <a:r>
              <a:rPr lang="en-US" sz="1800" dirty="0" smtClean="0">
                <a:solidFill>
                  <a:schemeClr val="bg2">
                    <a:lumMod val="25000"/>
                  </a:schemeClr>
                </a:solidFill>
              </a:rPr>
              <a:t>” </a:t>
            </a:r>
            <a:endParaRPr lang="en-US" sz="2600" dirty="0" smtClean="0">
              <a:solidFill>
                <a:schemeClr val="bg2">
                  <a:lumMod val="25000"/>
                </a:schemeClr>
              </a:solidFill>
            </a:endParaRPr>
          </a:p>
          <a:p>
            <a:pPr marL="0" indent="0">
              <a:buNone/>
            </a:pPr>
            <a:endParaRPr lang="en-US" dirty="0" smtClean="0">
              <a:solidFill>
                <a:schemeClr val="bg2">
                  <a:lumMod val="25000"/>
                </a:schemeClr>
              </a:solidFill>
            </a:endParaRPr>
          </a:p>
        </p:txBody>
      </p:sp>
      <p:pic>
        <p:nvPicPr>
          <p:cNvPr id="5" name="Picture 4"/>
          <p:cNvPicPr>
            <a:picLocks noChangeAspect="1"/>
          </p:cNvPicPr>
          <p:nvPr/>
        </p:nvPicPr>
        <p:blipFill>
          <a:blip r:embed="rId2"/>
          <a:stretch>
            <a:fillRect/>
          </a:stretch>
        </p:blipFill>
        <p:spPr>
          <a:xfrm>
            <a:off x="6365940" y="60167"/>
            <a:ext cx="1849944" cy="1631155"/>
          </a:xfrm>
          <a:prstGeom prst="rect">
            <a:avLst/>
          </a:prstGeom>
        </p:spPr>
      </p:pic>
    </p:spTree>
    <p:extLst>
      <p:ext uri="{BB962C8B-B14F-4D97-AF65-F5344CB8AC3E}">
        <p14:creationId xmlns:p14="http://schemas.microsoft.com/office/powerpoint/2010/main" val="2660812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85" y="60167"/>
            <a:ext cx="7269480" cy="1325562"/>
          </a:xfrm>
        </p:spPr>
        <p:txBody>
          <a:bodyPr/>
          <a:lstStyle/>
          <a:p>
            <a:r>
              <a:rPr lang="en-US" dirty="0">
                <a:solidFill>
                  <a:schemeClr val="bg2">
                    <a:lumMod val="25000"/>
                  </a:schemeClr>
                </a:solidFill>
              </a:rPr>
              <a:t>What Should I do</a:t>
            </a:r>
            <a:r>
              <a:rPr lang="en-US" dirty="0" smtClean="0">
                <a:solidFill>
                  <a:schemeClr val="bg2">
                    <a:lumMod val="25000"/>
                  </a:schemeClr>
                </a:solidFill>
              </a:rPr>
              <a:t>? Athlete</a:t>
            </a:r>
            <a:endParaRPr lang="en-US" dirty="0">
              <a:solidFill>
                <a:schemeClr val="bg2">
                  <a:lumMod val="25000"/>
                </a:schemeClr>
              </a:solidFill>
            </a:endParaRPr>
          </a:p>
        </p:txBody>
      </p:sp>
      <p:sp>
        <p:nvSpPr>
          <p:cNvPr id="3" name="Content Placeholder 2"/>
          <p:cNvSpPr>
            <a:spLocks noGrp="1"/>
          </p:cNvSpPr>
          <p:nvPr>
            <p:ph idx="1"/>
          </p:nvPr>
        </p:nvSpPr>
        <p:spPr>
          <a:xfrm>
            <a:off x="113985" y="1385729"/>
            <a:ext cx="8195566" cy="5027246"/>
          </a:xfrm>
        </p:spPr>
        <p:txBody>
          <a:bodyPr>
            <a:normAutofit fontScale="92500" lnSpcReduction="20000"/>
          </a:bodyPr>
          <a:lstStyle/>
          <a:p>
            <a:r>
              <a:rPr lang="en-US" b="1" u="sng" dirty="0" smtClean="0">
                <a:solidFill>
                  <a:schemeClr val="bg2">
                    <a:lumMod val="25000"/>
                  </a:schemeClr>
                </a:solidFill>
              </a:rPr>
              <a:t>Senior Year</a:t>
            </a:r>
            <a:endParaRPr lang="en-US" dirty="0" smtClean="0">
              <a:solidFill>
                <a:schemeClr val="bg2">
                  <a:lumMod val="25000"/>
                </a:schemeClr>
              </a:solidFill>
            </a:endParaRPr>
          </a:p>
          <a:p>
            <a:r>
              <a:rPr lang="en-US" dirty="0" smtClean="0">
                <a:solidFill>
                  <a:schemeClr val="bg2">
                    <a:lumMod val="25000"/>
                  </a:schemeClr>
                </a:solidFill>
              </a:rPr>
              <a:t>If you have offers from FBS and or FCS schools you will be taking official visits to make your final decisions. Finalize Eligibility center and academic qualification details.</a:t>
            </a:r>
          </a:p>
          <a:p>
            <a:pPr marL="0" indent="0">
              <a:buNone/>
            </a:pPr>
            <a:endParaRPr lang="en-US" dirty="0" smtClean="0">
              <a:solidFill>
                <a:schemeClr val="bg2">
                  <a:lumMod val="25000"/>
                </a:schemeClr>
              </a:solidFill>
            </a:endParaRPr>
          </a:p>
          <a:p>
            <a:r>
              <a:rPr lang="en-US" dirty="0" smtClean="0">
                <a:solidFill>
                  <a:schemeClr val="bg2">
                    <a:lumMod val="25000"/>
                  </a:schemeClr>
                </a:solidFill>
              </a:rPr>
              <a:t>Not offered by SEC/ACC– probably not likely to happen unless some prior communication between you and the school has occurred. </a:t>
            </a:r>
          </a:p>
          <a:p>
            <a:pPr marL="0" indent="0">
              <a:buNone/>
            </a:pPr>
            <a:endParaRPr lang="en-US" u="sng" dirty="0" smtClean="0">
              <a:solidFill>
                <a:schemeClr val="bg2">
                  <a:lumMod val="25000"/>
                </a:schemeClr>
              </a:solidFill>
            </a:endParaRPr>
          </a:p>
          <a:p>
            <a:r>
              <a:rPr lang="en-US" dirty="0">
                <a:solidFill>
                  <a:schemeClr val="bg2">
                    <a:lumMod val="25000"/>
                  </a:schemeClr>
                </a:solidFill>
              </a:rPr>
              <a:t>Mid level D1 FBS schools such as GA Southern/GA State and FCS schools </a:t>
            </a:r>
            <a:r>
              <a:rPr lang="en-US" dirty="0" smtClean="0">
                <a:solidFill>
                  <a:schemeClr val="bg2">
                    <a:lumMod val="25000"/>
                  </a:schemeClr>
                </a:solidFill>
              </a:rPr>
              <a:t>will </a:t>
            </a:r>
            <a:r>
              <a:rPr lang="en-US" dirty="0">
                <a:solidFill>
                  <a:schemeClr val="bg2">
                    <a:lumMod val="25000"/>
                  </a:schemeClr>
                </a:solidFill>
              </a:rPr>
              <a:t>continue to evaluate and offer scholarships April thru December. </a:t>
            </a:r>
            <a:r>
              <a:rPr lang="en-US" dirty="0" smtClean="0">
                <a:solidFill>
                  <a:schemeClr val="bg2">
                    <a:lumMod val="25000"/>
                  </a:schemeClr>
                </a:solidFill>
              </a:rPr>
              <a:t>Recruitment, communication and evaluation will be ongoing. </a:t>
            </a:r>
          </a:p>
          <a:p>
            <a:pPr marL="0" indent="0">
              <a:buNone/>
            </a:pPr>
            <a:endParaRPr lang="en-US" dirty="0">
              <a:solidFill>
                <a:schemeClr val="bg2">
                  <a:lumMod val="25000"/>
                </a:schemeClr>
              </a:solidFill>
            </a:endParaRPr>
          </a:p>
          <a:p>
            <a:r>
              <a:rPr lang="en-US" dirty="0">
                <a:solidFill>
                  <a:schemeClr val="bg2">
                    <a:lumMod val="25000"/>
                  </a:schemeClr>
                </a:solidFill>
              </a:rPr>
              <a:t>D2/D3/NAIA don’t really get started with offers until </a:t>
            </a:r>
            <a:r>
              <a:rPr lang="en-US" dirty="0" smtClean="0">
                <a:solidFill>
                  <a:schemeClr val="bg2">
                    <a:lumMod val="25000"/>
                  </a:schemeClr>
                </a:solidFill>
              </a:rPr>
              <a:t>November/December </a:t>
            </a:r>
            <a:r>
              <a:rPr lang="en-US" dirty="0">
                <a:solidFill>
                  <a:schemeClr val="bg2">
                    <a:lumMod val="25000"/>
                  </a:schemeClr>
                </a:solidFill>
              </a:rPr>
              <a:t>so they can see what has trickled down from the bigger </a:t>
            </a:r>
            <a:r>
              <a:rPr lang="en-US" dirty="0" smtClean="0">
                <a:solidFill>
                  <a:schemeClr val="bg2">
                    <a:lumMod val="25000"/>
                  </a:schemeClr>
                </a:solidFill>
              </a:rPr>
              <a:t>programs</a:t>
            </a:r>
            <a:r>
              <a:rPr lang="en-US" dirty="0">
                <a:solidFill>
                  <a:schemeClr val="bg2">
                    <a:lumMod val="25000"/>
                  </a:schemeClr>
                </a:solidFill>
              </a:rPr>
              <a:t> visits </a:t>
            </a:r>
            <a:r>
              <a:rPr lang="en-US" dirty="0" smtClean="0">
                <a:solidFill>
                  <a:schemeClr val="bg2">
                    <a:lumMod val="25000"/>
                  </a:schemeClr>
                </a:solidFill>
              </a:rPr>
              <a:t>start in January and can run into February and March. These will be </a:t>
            </a:r>
            <a:r>
              <a:rPr lang="en-US" dirty="0">
                <a:solidFill>
                  <a:schemeClr val="bg2">
                    <a:lumMod val="25000"/>
                  </a:schemeClr>
                </a:solidFill>
              </a:rPr>
              <a:t>financial aid packages based on </a:t>
            </a:r>
            <a:r>
              <a:rPr lang="en-US" dirty="0" smtClean="0">
                <a:solidFill>
                  <a:schemeClr val="bg2">
                    <a:lumMod val="25000"/>
                  </a:schemeClr>
                </a:solidFill>
              </a:rPr>
              <a:t>academic, athletic, and need based money.</a:t>
            </a:r>
            <a:endParaRPr lang="en-US" dirty="0">
              <a:solidFill>
                <a:schemeClr val="bg2">
                  <a:lumMod val="25000"/>
                </a:schemeClr>
              </a:solidFill>
            </a:endParaRPr>
          </a:p>
          <a:p>
            <a:pPr marL="0" indent="0">
              <a:buNone/>
            </a:pPr>
            <a:endParaRPr lang="en-US" dirty="0" smtClean="0">
              <a:solidFill>
                <a:schemeClr val="bg2">
                  <a:lumMod val="25000"/>
                </a:schemeClr>
              </a:solidFill>
            </a:endParaRPr>
          </a:p>
          <a:p>
            <a:pPr marL="0" indent="0">
              <a:buNone/>
            </a:pPr>
            <a:endParaRPr lang="en-US" dirty="0">
              <a:solidFill>
                <a:schemeClr val="bg2">
                  <a:lumMod val="25000"/>
                </a:schemeClr>
              </a:solidFill>
            </a:endParaRPr>
          </a:p>
        </p:txBody>
      </p:sp>
      <p:pic>
        <p:nvPicPr>
          <p:cNvPr id="5" name="Picture 4"/>
          <p:cNvPicPr>
            <a:picLocks noChangeAspect="1"/>
          </p:cNvPicPr>
          <p:nvPr/>
        </p:nvPicPr>
        <p:blipFill>
          <a:blip r:embed="rId2"/>
          <a:stretch>
            <a:fillRect/>
          </a:stretch>
        </p:blipFill>
        <p:spPr>
          <a:xfrm>
            <a:off x="6365940" y="60167"/>
            <a:ext cx="1849944" cy="1631155"/>
          </a:xfrm>
          <a:prstGeom prst="rect">
            <a:avLst/>
          </a:prstGeom>
        </p:spPr>
      </p:pic>
    </p:spTree>
    <p:extLst>
      <p:ext uri="{BB962C8B-B14F-4D97-AF65-F5344CB8AC3E}">
        <p14:creationId xmlns:p14="http://schemas.microsoft.com/office/powerpoint/2010/main" val="530674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85" y="60167"/>
            <a:ext cx="7269480" cy="1325562"/>
          </a:xfrm>
        </p:spPr>
        <p:txBody>
          <a:bodyPr/>
          <a:lstStyle/>
          <a:p>
            <a:r>
              <a:rPr lang="en-US" dirty="0">
                <a:solidFill>
                  <a:schemeClr val="bg2">
                    <a:lumMod val="25000"/>
                  </a:schemeClr>
                </a:solidFill>
              </a:rPr>
              <a:t>What Should I do</a:t>
            </a:r>
            <a:r>
              <a:rPr lang="en-US" dirty="0" smtClean="0">
                <a:solidFill>
                  <a:schemeClr val="bg2">
                    <a:lumMod val="25000"/>
                  </a:schemeClr>
                </a:solidFill>
              </a:rPr>
              <a:t>? Parent</a:t>
            </a:r>
            <a:endParaRPr lang="en-US" dirty="0">
              <a:solidFill>
                <a:schemeClr val="bg2">
                  <a:lumMod val="25000"/>
                </a:schemeClr>
              </a:solidFill>
            </a:endParaRPr>
          </a:p>
        </p:txBody>
      </p:sp>
      <p:sp>
        <p:nvSpPr>
          <p:cNvPr id="3" name="Content Placeholder 2"/>
          <p:cNvSpPr>
            <a:spLocks noGrp="1"/>
          </p:cNvSpPr>
          <p:nvPr>
            <p:ph idx="1"/>
          </p:nvPr>
        </p:nvSpPr>
        <p:spPr>
          <a:xfrm>
            <a:off x="113985" y="1385729"/>
            <a:ext cx="8195566" cy="5027246"/>
          </a:xfrm>
        </p:spPr>
        <p:txBody>
          <a:bodyPr>
            <a:normAutofit/>
          </a:bodyPr>
          <a:lstStyle/>
          <a:p>
            <a:r>
              <a:rPr lang="en-US" dirty="0">
                <a:solidFill>
                  <a:schemeClr val="bg2">
                    <a:lumMod val="25000"/>
                  </a:schemeClr>
                </a:solidFill>
              </a:rPr>
              <a:t>Be supportive! Each child’s recruitment is unique</a:t>
            </a:r>
            <a:r>
              <a:rPr lang="en-US" dirty="0" smtClean="0">
                <a:solidFill>
                  <a:schemeClr val="bg2">
                    <a:lumMod val="25000"/>
                  </a:schemeClr>
                </a:solidFill>
              </a:rPr>
              <a:t>.</a:t>
            </a:r>
          </a:p>
          <a:p>
            <a:pPr lvl="1"/>
            <a:r>
              <a:rPr lang="en-US" dirty="0" smtClean="0">
                <a:solidFill>
                  <a:schemeClr val="bg2">
                    <a:lumMod val="25000"/>
                  </a:schemeClr>
                </a:solidFill>
              </a:rPr>
              <a:t>This is your son’s decision but you are there to guide him.  </a:t>
            </a:r>
          </a:p>
          <a:p>
            <a:pPr lvl="1"/>
            <a:r>
              <a:rPr lang="en-US" dirty="0">
                <a:solidFill>
                  <a:schemeClr val="bg2">
                    <a:lumMod val="25000"/>
                  </a:schemeClr>
                </a:solidFill>
              </a:rPr>
              <a:t>Help your child find the right fit from an academic and athletic standpoint</a:t>
            </a:r>
            <a:r>
              <a:rPr lang="en-US" dirty="0" smtClean="0">
                <a:solidFill>
                  <a:schemeClr val="bg2">
                    <a:lumMod val="25000"/>
                  </a:schemeClr>
                </a:solidFill>
              </a:rPr>
              <a:t>.</a:t>
            </a:r>
          </a:p>
          <a:p>
            <a:pPr lvl="1"/>
            <a:r>
              <a:rPr lang="en-US" dirty="0">
                <a:solidFill>
                  <a:schemeClr val="bg2">
                    <a:lumMod val="25000"/>
                  </a:schemeClr>
                </a:solidFill>
              </a:rPr>
              <a:t>Remember this is a 40 year decision not a 4 year decision. </a:t>
            </a:r>
            <a:r>
              <a:rPr lang="en-US" dirty="0" smtClean="0">
                <a:solidFill>
                  <a:schemeClr val="bg2">
                    <a:lumMod val="25000"/>
                  </a:schemeClr>
                </a:solidFill>
              </a:rPr>
              <a:t> </a:t>
            </a:r>
          </a:p>
          <a:p>
            <a:r>
              <a:rPr lang="en-US" dirty="0" smtClean="0">
                <a:solidFill>
                  <a:schemeClr val="bg2">
                    <a:lumMod val="25000"/>
                  </a:schemeClr>
                </a:solidFill>
              </a:rPr>
              <a:t>When you go to a school, the coaches are evaluating you and your family as well as the athlete. They want to know everything about the kid they are getting and how he will fit into their program. Be genuine in your conversations. </a:t>
            </a:r>
          </a:p>
          <a:p>
            <a:r>
              <a:rPr lang="en-US" dirty="0" smtClean="0">
                <a:solidFill>
                  <a:schemeClr val="bg2">
                    <a:lumMod val="25000"/>
                  </a:schemeClr>
                </a:solidFill>
              </a:rPr>
              <a:t>Educate yourself on the schools and coaches you will be </a:t>
            </a:r>
            <a:r>
              <a:rPr lang="en-US" dirty="0" smtClean="0">
                <a:solidFill>
                  <a:schemeClr val="bg2">
                    <a:lumMod val="25000"/>
                  </a:schemeClr>
                </a:solidFill>
              </a:rPr>
              <a:t>visiting. </a:t>
            </a:r>
            <a:endParaRPr lang="en-US" dirty="0" smtClean="0">
              <a:solidFill>
                <a:schemeClr val="bg2">
                  <a:lumMod val="25000"/>
                </a:schemeClr>
              </a:solidFill>
            </a:endParaRPr>
          </a:p>
          <a:p>
            <a:r>
              <a:rPr lang="en-US" dirty="0" smtClean="0">
                <a:solidFill>
                  <a:schemeClr val="bg2">
                    <a:lumMod val="25000"/>
                  </a:schemeClr>
                </a:solidFill>
              </a:rPr>
              <a:t>Ways to assist your son</a:t>
            </a:r>
          </a:p>
          <a:p>
            <a:pPr lvl="1"/>
            <a:r>
              <a:rPr lang="en-US" dirty="0" smtClean="0">
                <a:solidFill>
                  <a:schemeClr val="bg2">
                    <a:lumMod val="25000"/>
                  </a:schemeClr>
                </a:solidFill>
              </a:rPr>
              <a:t>MONITOR HIS GRADES – Especially CORE Courses. This will pay for itself down the road. A’s/B’s are scholarship money. </a:t>
            </a:r>
          </a:p>
          <a:p>
            <a:pPr lvl="1"/>
            <a:r>
              <a:rPr lang="en-US" dirty="0" smtClean="0">
                <a:solidFill>
                  <a:schemeClr val="bg2">
                    <a:lumMod val="25000"/>
                  </a:schemeClr>
                </a:solidFill>
              </a:rPr>
              <a:t>Get your child ACT/SAT Prep.</a:t>
            </a:r>
          </a:p>
          <a:p>
            <a:pPr lvl="1"/>
            <a:r>
              <a:rPr lang="en-US" dirty="0" smtClean="0">
                <a:solidFill>
                  <a:schemeClr val="bg2">
                    <a:lumMod val="25000"/>
                  </a:schemeClr>
                </a:solidFill>
              </a:rPr>
              <a:t>Make sure they are as physically prepared to compete both in the season (offseason goals for weight/strength) and at college camps (rest/hydration). </a:t>
            </a:r>
          </a:p>
          <a:p>
            <a:pPr lvl="1"/>
            <a:endParaRPr lang="en-US" dirty="0" smtClean="0">
              <a:solidFill>
                <a:schemeClr val="bg2">
                  <a:lumMod val="25000"/>
                </a:schemeClr>
              </a:solidFill>
            </a:endParaRPr>
          </a:p>
          <a:p>
            <a:endParaRPr lang="en-US" dirty="0">
              <a:solidFill>
                <a:schemeClr val="bg2">
                  <a:lumMod val="25000"/>
                </a:schemeClr>
              </a:solidFill>
            </a:endParaRPr>
          </a:p>
        </p:txBody>
      </p:sp>
      <p:pic>
        <p:nvPicPr>
          <p:cNvPr id="5" name="Picture 4"/>
          <p:cNvPicPr>
            <a:picLocks noChangeAspect="1"/>
          </p:cNvPicPr>
          <p:nvPr/>
        </p:nvPicPr>
        <p:blipFill>
          <a:blip r:embed="rId2"/>
          <a:stretch>
            <a:fillRect/>
          </a:stretch>
        </p:blipFill>
        <p:spPr>
          <a:xfrm>
            <a:off x="6365940" y="60167"/>
            <a:ext cx="1849944" cy="1631155"/>
          </a:xfrm>
          <a:prstGeom prst="rect">
            <a:avLst/>
          </a:prstGeom>
        </p:spPr>
      </p:pic>
    </p:spTree>
    <p:extLst>
      <p:ext uri="{BB962C8B-B14F-4D97-AF65-F5344CB8AC3E}">
        <p14:creationId xmlns:p14="http://schemas.microsoft.com/office/powerpoint/2010/main" val="995989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2" y="60167"/>
            <a:ext cx="6562248" cy="1325562"/>
          </a:xfrm>
        </p:spPr>
        <p:txBody>
          <a:bodyPr/>
          <a:lstStyle/>
          <a:p>
            <a:r>
              <a:rPr lang="en-US" dirty="0" smtClean="0">
                <a:solidFill>
                  <a:schemeClr val="bg2">
                    <a:lumMod val="25000"/>
                  </a:schemeClr>
                </a:solidFill>
              </a:rPr>
              <a:t>Potential… Parent Questions for Colleges</a:t>
            </a:r>
            <a:endParaRPr lang="en-US" dirty="0">
              <a:solidFill>
                <a:schemeClr val="bg2">
                  <a:lumMod val="25000"/>
                </a:schemeClr>
              </a:solidFill>
            </a:endParaRPr>
          </a:p>
        </p:txBody>
      </p:sp>
      <p:sp>
        <p:nvSpPr>
          <p:cNvPr id="3" name="Content Placeholder 2"/>
          <p:cNvSpPr>
            <a:spLocks noGrp="1"/>
          </p:cNvSpPr>
          <p:nvPr>
            <p:ph idx="1"/>
          </p:nvPr>
        </p:nvSpPr>
        <p:spPr>
          <a:xfrm>
            <a:off x="79296" y="1385729"/>
            <a:ext cx="8339490" cy="3727045"/>
          </a:xfrm>
        </p:spPr>
        <p:txBody>
          <a:bodyPr>
            <a:normAutofit/>
          </a:bodyPr>
          <a:lstStyle/>
          <a:p>
            <a:r>
              <a:rPr lang="en-US" dirty="0" smtClean="0">
                <a:solidFill>
                  <a:schemeClr val="bg2">
                    <a:lumMod val="25000"/>
                  </a:schemeClr>
                </a:solidFill>
              </a:rPr>
              <a:t>What does the scholarship pay for?</a:t>
            </a:r>
          </a:p>
          <a:p>
            <a:r>
              <a:rPr lang="en-US" dirty="0" smtClean="0">
                <a:solidFill>
                  <a:schemeClr val="bg2">
                    <a:lumMod val="25000"/>
                  </a:schemeClr>
                </a:solidFill>
              </a:rPr>
              <a:t>How long is the scholarship for?</a:t>
            </a:r>
          </a:p>
          <a:p>
            <a:r>
              <a:rPr lang="en-US" dirty="0" smtClean="0">
                <a:solidFill>
                  <a:schemeClr val="bg2">
                    <a:lumMod val="25000"/>
                  </a:schemeClr>
                </a:solidFill>
              </a:rPr>
              <a:t>What kind of academic support do you give the players?</a:t>
            </a:r>
          </a:p>
          <a:p>
            <a:r>
              <a:rPr lang="en-US" dirty="0" smtClean="0">
                <a:solidFill>
                  <a:schemeClr val="bg2">
                    <a:lumMod val="25000"/>
                  </a:schemeClr>
                </a:solidFill>
              </a:rPr>
              <a:t>Where is my son on your recruiting board?</a:t>
            </a:r>
          </a:p>
          <a:p>
            <a:r>
              <a:rPr lang="en-US" dirty="0" smtClean="0">
                <a:solidFill>
                  <a:schemeClr val="bg2">
                    <a:lumMod val="25000"/>
                  </a:schemeClr>
                </a:solidFill>
              </a:rPr>
              <a:t>What is the time commitment for football versus academics?</a:t>
            </a:r>
          </a:p>
          <a:p>
            <a:r>
              <a:rPr lang="en-US" dirty="0" smtClean="0">
                <a:solidFill>
                  <a:schemeClr val="bg2">
                    <a:lumMod val="25000"/>
                  </a:schemeClr>
                </a:solidFill>
              </a:rPr>
              <a:t>What majors do you offer in his field? Do any other guys on the team major in that? </a:t>
            </a:r>
          </a:p>
          <a:p>
            <a:endParaRPr lang="en-US" dirty="0" smtClean="0">
              <a:solidFill>
                <a:schemeClr val="bg2">
                  <a:lumMod val="25000"/>
                </a:schemeClr>
              </a:solidFill>
            </a:endParaRPr>
          </a:p>
          <a:p>
            <a:endParaRPr lang="en-US" dirty="0">
              <a:solidFill>
                <a:schemeClr val="bg2">
                  <a:lumMod val="25000"/>
                </a:schemeClr>
              </a:solidFill>
            </a:endParaRPr>
          </a:p>
        </p:txBody>
      </p:sp>
      <p:pic>
        <p:nvPicPr>
          <p:cNvPr id="5" name="Picture 4"/>
          <p:cNvPicPr>
            <a:picLocks noChangeAspect="1"/>
          </p:cNvPicPr>
          <p:nvPr/>
        </p:nvPicPr>
        <p:blipFill>
          <a:blip r:embed="rId2"/>
          <a:stretch>
            <a:fillRect/>
          </a:stretch>
        </p:blipFill>
        <p:spPr>
          <a:xfrm>
            <a:off x="6365940" y="60167"/>
            <a:ext cx="1849944" cy="163115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479" y="4699819"/>
            <a:ext cx="7511844" cy="2344994"/>
          </a:xfrm>
          <a:prstGeom prst="rect">
            <a:avLst/>
          </a:prstGeom>
        </p:spPr>
      </p:pic>
    </p:spTree>
    <p:extLst>
      <p:ext uri="{BB962C8B-B14F-4D97-AF65-F5344CB8AC3E}">
        <p14:creationId xmlns:p14="http://schemas.microsoft.com/office/powerpoint/2010/main" val="2009871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310"/>
            <a:ext cx="8229600" cy="1143000"/>
          </a:xfrm>
        </p:spPr>
        <p:txBody>
          <a:bodyPr/>
          <a:lstStyle/>
          <a:p>
            <a:r>
              <a:rPr lang="en-US" dirty="0" smtClean="0">
                <a:solidFill>
                  <a:schemeClr val="bg2">
                    <a:lumMod val="25000"/>
                  </a:schemeClr>
                </a:solidFill>
              </a:rPr>
              <a:t>3 Guidelines for Prospects </a:t>
            </a:r>
            <a:endParaRPr lang="en-US" b="1" u="sng" dirty="0">
              <a:solidFill>
                <a:schemeClr val="bg2">
                  <a:lumMod val="25000"/>
                </a:schemeClr>
              </a:solidFill>
            </a:endParaRPr>
          </a:p>
        </p:txBody>
      </p:sp>
      <p:sp>
        <p:nvSpPr>
          <p:cNvPr id="3" name="Content Placeholder 2"/>
          <p:cNvSpPr>
            <a:spLocks noGrp="1"/>
          </p:cNvSpPr>
          <p:nvPr>
            <p:ph idx="1"/>
          </p:nvPr>
        </p:nvSpPr>
        <p:spPr>
          <a:xfrm>
            <a:off x="225188" y="1603336"/>
            <a:ext cx="8169875" cy="4689383"/>
          </a:xfrm>
        </p:spPr>
        <p:txBody>
          <a:bodyPr>
            <a:normAutofit/>
          </a:bodyPr>
          <a:lstStyle/>
          <a:p>
            <a:pPr marL="457200" indent="-457200">
              <a:buFont typeface="+mj-lt"/>
              <a:buAutoNum type="arabicPeriod"/>
            </a:pPr>
            <a:r>
              <a:rPr lang="en-US" sz="2400" dirty="0" smtClean="0">
                <a:solidFill>
                  <a:schemeClr val="bg2">
                    <a:lumMod val="25000"/>
                  </a:schemeClr>
                </a:solidFill>
              </a:rPr>
              <a:t>Show respect to everyone. We have had coaches ask janitors, guidance counselors, other teachers about potential recruits. Use phrases like Yes Sir/Ma’am,  No Sir/Ma’am, it will open doors for you.</a:t>
            </a:r>
          </a:p>
          <a:p>
            <a:pPr marL="457200" indent="-457200">
              <a:buFont typeface="+mj-lt"/>
              <a:buAutoNum type="arabicPeriod"/>
            </a:pPr>
            <a:r>
              <a:rPr lang="en-US" sz="2400" dirty="0" smtClean="0">
                <a:solidFill>
                  <a:schemeClr val="bg2">
                    <a:lumMod val="25000"/>
                  </a:schemeClr>
                </a:solidFill>
              </a:rPr>
              <a:t>You are </a:t>
            </a:r>
            <a:r>
              <a:rPr lang="en-US" sz="2400" b="1" u="sng" dirty="0" smtClean="0">
                <a:solidFill>
                  <a:schemeClr val="bg2">
                    <a:lumMod val="25000"/>
                  </a:schemeClr>
                </a:solidFill>
              </a:rPr>
              <a:t>NOT</a:t>
            </a:r>
            <a:r>
              <a:rPr lang="en-US" sz="2400" dirty="0" smtClean="0">
                <a:solidFill>
                  <a:schemeClr val="bg2">
                    <a:lumMod val="25000"/>
                  </a:schemeClr>
                </a:solidFill>
              </a:rPr>
              <a:t> entitled to anything in this world, if you want it you will have to work for it.</a:t>
            </a:r>
          </a:p>
          <a:p>
            <a:pPr marL="457200" indent="-457200">
              <a:buFont typeface="+mj-lt"/>
              <a:buAutoNum type="arabicPeriod"/>
            </a:pPr>
            <a:r>
              <a:rPr lang="en-US" sz="2400" dirty="0" smtClean="0">
                <a:solidFill>
                  <a:schemeClr val="bg2">
                    <a:lumMod val="25000"/>
                  </a:schemeClr>
                </a:solidFill>
              </a:rPr>
              <a:t>Dress for success and speak with confidence. Your appearance and demeanor says more about you than you know. Perception is reality you are </a:t>
            </a:r>
            <a:r>
              <a:rPr lang="en-US" sz="2400" b="1" u="sng" dirty="0" smtClean="0">
                <a:solidFill>
                  <a:schemeClr val="bg2">
                    <a:lumMod val="25000"/>
                  </a:schemeClr>
                </a:solidFill>
              </a:rPr>
              <a:t>ALWAYS</a:t>
            </a:r>
            <a:r>
              <a:rPr lang="en-US" sz="2400" dirty="0" smtClean="0">
                <a:solidFill>
                  <a:schemeClr val="bg2">
                    <a:lumMod val="25000"/>
                  </a:schemeClr>
                </a:solidFill>
              </a:rPr>
              <a:t> being evaluated. </a:t>
            </a:r>
            <a:r>
              <a:rPr lang="en-US" dirty="0">
                <a:solidFill>
                  <a:schemeClr val="bg2">
                    <a:lumMod val="25000"/>
                  </a:schemeClr>
                </a:solidFill>
              </a:rPr>
              <a:t/>
            </a:r>
            <a:br>
              <a:rPr lang="en-US" dirty="0">
                <a:solidFill>
                  <a:schemeClr val="bg2">
                    <a:lumMod val="25000"/>
                  </a:schemeClr>
                </a:solidFill>
              </a:rPr>
            </a:br>
            <a:r>
              <a:rPr lang="en-US" dirty="0">
                <a:solidFill>
                  <a:schemeClr val="bg2">
                    <a:lumMod val="25000"/>
                  </a:schemeClr>
                </a:solidFill>
              </a:rPr>
              <a:t/>
            </a:r>
            <a:br>
              <a:rPr lang="en-US" dirty="0">
                <a:solidFill>
                  <a:schemeClr val="bg2">
                    <a:lumMod val="25000"/>
                  </a:schemeClr>
                </a:solidFill>
              </a:rPr>
            </a:br>
            <a:endParaRPr lang="en-US" dirty="0" smtClean="0">
              <a:solidFill>
                <a:schemeClr val="bg2">
                  <a:lumMod val="25000"/>
                </a:schemeClr>
              </a:solidFill>
            </a:endParaRPr>
          </a:p>
        </p:txBody>
      </p:sp>
      <p:pic>
        <p:nvPicPr>
          <p:cNvPr id="5" name="Picture 4"/>
          <p:cNvPicPr>
            <a:picLocks noChangeAspect="1"/>
          </p:cNvPicPr>
          <p:nvPr/>
        </p:nvPicPr>
        <p:blipFill>
          <a:blip r:embed="rId2"/>
          <a:stretch>
            <a:fillRect/>
          </a:stretch>
        </p:blipFill>
        <p:spPr>
          <a:xfrm>
            <a:off x="6734460" y="57123"/>
            <a:ext cx="1557374" cy="1557374"/>
          </a:xfrm>
          <a:prstGeom prst="rect">
            <a:avLst/>
          </a:prstGeom>
        </p:spPr>
      </p:pic>
    </p:spTree>
    <p:extLst>
      <p:ext uri="{BB962C8B-B14F-4D97-AF65-F5344CB8AC3E}">
        <p14:creationId xmlns:p14="http://schemas.microsoft.com/office/powerpoint/2010/main" val="41837684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7329948" cy="6858000"/>
          </a:xfrm>
          <a:prstGeom prst="rect">
            <a:avLst/>
          </a:prstGeom>
        </p:spPr>
      </p:pic>
    </p:spTree>
    <p:extLst>
      <p:ext uri="{BB962C8B-B14F-4D97-AF65-F5344CB8AC3E}">
        <p14:creationId xmlns:p14="http://schemas.microsoft.com/office/powerpoint/2010/main" val="2913563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787" y="0"/>
            <a:ext cx="7275871" cy="6858000"/>
          </a:xfrm>
          <a:prstGeom prst="rect">
            <a:avLst/>
          </a:prstGeom>
        </p:spPr>
      </p:pic>
    </p:spTree>
    <p:extLst>
      <p:ext uri="{BB962C8B-B14F-4D97-AF65-F5344CB8AC3E}">
        <p14:creationId xmlns:p14="http://schemas.microsoft.com/office/powerpoint/2010/main" val="11536673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138" y="60167"/>
            <a:ext cx="7269480" cy="1325562"/>
          </a:xfrm>
        </p:spPr>
        <p:txBody>
          <a:bodyPr/>
          <a:lstStyle/>
          <a:p>
            <a:r>
              <a:rPr lang="en-US" dirty="0" smtClean="0">
                <a:solidFill>
                  <a:schemeClr val="bg2">
                    <a:lumMod val="25000"/>
                  </a:schemeClr>
                </a:solidFill>
              </a:rPr>
              <a:t>Bottom Line</a:t>
            </a:r>
            <a:endParaRPr lang="en-US" dirty="0">
              <a:solidFill>
                <a:schemeClr val="bg2">
                  <a:lumMod val="25000"/>
                </a:schemeClr>
              </a:solidFill>
            </a:endParaRPr>
          </a:p>
        </p:txBody>
      </p:sp>
      <p:sp>
        <p:nvSpPr>
          <p:cNvPr id="3" name="Content Placeholder 2"/>
          <p:cNvSpPr>
            <a:spLocks noGrp="1"/>
          </p:cNvSpPr>
          <p:nvPr>
            <p:ph idx="1"/>
          </p:nvPr>
        </p:nvSpPr>
        <p:spPr>
          <a:xfrm>
            <a:off x="534138" y="1385729"/>
            <a:ext cx="7681746" cy="4351337"/>
          </a:xfrm>
        </p:spPr>
        <p:txBody>
          <a:bodyPr/>
          <a:lstStyle/>
          <a:p>
            <a:r>
              <a:rPr lang="en-US" dirty="0" smtClean="0">
                <a:solidFill>
                  <a:schemeClr val="bg2">
                    <a:lumMod val="25000"/>
                  </a:schemeClr>
                </a:solidFill>
              </a:rPr>
              <a:t>Be Proactive!</a:t>
            </a:r>
          </a:p>
          <a:p>
            <a:r>
              <a:rPr lang="en-US" dirty="0" smtClean="0">
                <a:solidFill>
                  <a:schemeClr val="bg2">
                    <a:lumMod val="25000"/>
                  </a:schemeClr>
                </a:solidFill>
              </a:rPr>
              <a:t>Recruit the school you want to go too.</a:t>
            </a:r>
          </a:p>
          <a:p>
            <a:r>
              <a:rPr lang="en-US" dirty="0" smtClean="0">
                <a:solidFill>
                  <a:schemeClr val="bg2">
                    <a:lumMod val="25000"/>
                  </a:schemeClr>
                </a:solidFill>
              </a:rPr>
              <a:t>Schools cannot call you back but you may call them as many times as you wish – visit too!</a:t>
            </a:r>
          </a:p>
          <a:p>
            <a:r>
              <a:rPr lang="en-US" b="1" i="1" u="sng" dirty="0" smtClean="0">
                <a:solidFill>
                  <a:schemeClr val="bg2">
                    <a:lumMod val="25000"/>
                  </a:schemeClr>
                </a:solidFill>
              </a:rPr>
              <a:t>Find a school where you will be comfortable if football goes away.</a:t>
            </a:r>
          </a:p>
          <a:p>
            <a:r>
              <a:rPr lang="en-US" b="1" i="1" u="sng" dirty="0" smtClean="0">
                <a:solidFill>
                  <a:schemeClr val="bg2">
                    <a:lumMod val="25000"/>
                  </a:schemeClr>
                </a:solidFill>
              </a:rPr>
              <a:t>This is a 40 year decision, not 4 or 5 years. </a:t>
            </a:r>
          </a:p>
          <a:p>
            <a:endParaRPr lang="en-US" b="1" i="1" u="sng" dirty="0">
              <a:solidFill>
                <a:schemeClr val="bg2">
                  <a:lumMod val="25000"/>
                </a:schemeClr>
              </a:solidFill>
            </a:endParaRPr>
          </a:p>
        </p:txBody>
      </p:sp>
      <p:pic>
        <p:nvPicPr>
          <p:cNvPr id="5" name="Picture 4"/>
          <p:cNvPicPr>
            <a:picLocks noChangeAspect="1"/>
          </p:cNvPicPr>
          <p:nvPr/>
        </p:nvPicPr>
        <p:blipFill>
          <a:blip r:embed="rId2"/>
          <a:stretch>
            <a:fillRect/>
          </a:stretch>
        </p:blipFill>
        <p:spPr>
          <a:xfrm>
            <a:off x="6365940" y="60167"/>
            <a:ext cx="1849944" cy="163115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956" y="4159045"/>
            <a:ext cx="7511844" cy="2698955"/>
          </a:xfrm>
          <a:prstGeom prst="rect">
            <a:avLst/>
          </a:prstGeom>
        </p:spPr>
      </p:pic>
    </p:spTree>
    <p:extLst>
      <p:ext uri="{BB962C8B-B14F-4D97-AF65-F5344CB8AC3E}">
        <p14:creationId xmlns:p14="http://schemas.microsoft.com/office/powerpoint/2010/main" val="34248098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7911084" cy="627298"/>
          </a:xfrm>
        </p:spPr>
        <p:txBody>
          <a:bodyPr>
            <a:normAutofit/>
          </a:bodyPr>
          <a:lstStyle/>
          <a:p>
            <a:r>
              <a:rPr lang="en-US" sz="3600" dirty="0" smtClean="0">
                <a:solidFill>
                  <a:schemeClr val="bg2">
                    <a:lumMod val="25000"/>
                  </a:schemeClr>
                </a:solidFill>
              </a:rPr>
              <a:t>Thanks for your time and attention</a:t>
            </a:r>
            <a:endParaRPr lang="en-US" sz="3600" dirty="0">
              <a:solidFill>
                <a:schemeClr val="bg2">
                  <a:lumMod val="25000"/>
                </a:schemeClr>
              </a:solidFill>
            </a:endParaRPr>
          </a:p>
        </p:txBody>
      </p:sp>
      <p:sp>
        <p:nvSpPr>
          <p:cNvPr id="3" name="Content Placeholder 2"/>
          <p:cNvSpPr>
            <a:spLocks noGrp="1"/>
          </p:cNvSpPr>
          <p:nvPr>
            <p:ph idx="1"/>
          </p:nvPr>
        </p:nvSpPr>
        <p:spPr>
          <a:xfrm>
            <a:off x="304800" y="1128755"/>
            <a:ext cx="7804982" cy="896690"/>
          </a:xfrm>
        </p:spPr>
        <p:txBody>
          <a:bodyPr>
            <a:normAutofit/>
          </a:bodyPr>
          <a:lstStyle/>
          <a:p>
            <a:r>
              <a:rPr lang="en-US" dirty="0" smtClean="0">
                <a:solidFill>
                  <a:schemeClr val="bg2">
                    <a:lumMod val="25000"/>
                  </a:schemeClr>
                </a:solidFill>
              </a:rPr>
              <a:t>Are there any Questions?</a:t>
            </a:r>
          </a:p>
          <a:p>
            <a:r>
              <a:rPr lang="en-US" dirty="0" smtClean="0">
                <a:solidFill>
                  <a:schemeClr val="bg2">
                    <a:lumMod val="25000"/>
                  </a:schemeClr>
                </a:solidFill>
              </a:rPr>
              <a:t>Go Knights	  #</a:t>
            </a:r>
            <a:r>
              <a:rPr lang="en-US" dirty="0" err="1" smtClean="0">
                <a:solidFill>
                  <a:schemeClr val="bg2">
                    <a:lumMod val="25000"/>
                  </a:schemeClr>
                </a:solidFill>
              </a:rPr>
              <a:t>WorkToWin</a:t>
            </a:r>
            <a:r>
              <a:rPr lang="en-US" dirty="0" smtClean="0">
                <a:solidFill>
                  <a:schemeClr val="bg2">
                    <a:lumMod val="25000"/>
                  </a:schemeClr>
                </a:solidFill>
              </a:rPr>
              <a:t>	 #ALLIN2019 </a:t>
            </a:r>
          </a:p>
          <a:p>
            <a:endParaRPr lang="en-US" dirty="0">
              <a:solidFill>
                <a:schemeClr val="bg2">
                  <a:lumMod val="25000"/>
                </a:schemeClr>
              </a:solidFill>
            </a:endParaRPr>
          </a:p>
        </p:txBody>
      </p:sp>
      <p:pic>
        <p:nvPicPr>
          <p:cNvPr id="5" name="Picture 2" descr="Image result for ncaa football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424" y="2465943"/>
            <a:ext cx="2178795" cy="13539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naia football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279" y="2465943"/>
            <a:ext cx="1602126" cy="13539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5954465" y="2464160"/>
            <a:ext cx="1404863" cy="135569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15" y="3957332"/>
            <a:ext cx="8411380" cy="2900667"/>
          </a:xfrm>
          <a:prstGeom prst="rect">
            <a:avLst/>
          </a:prstGeom>
        </p:spPr>
      </p:pic>
    </p:spTree>
    <p:extLst>
      <p:ext uri="{BB962C8B-B14F-4D97-AF65-F5344CB8AC3E}">
        <p14:creationId xmlns:p14="http://schemas.microsoft.com/office/powerpoint/2010/main" val="887039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310"/>
            <a:ext cx="8229600" cy="1143000"/>
          </a:xfrm>
        </p:spPr>
        <p:txBody>
          <a:bodyPr/>
          <a:lstStyle/>
          <a:p>
            <a:r>
              <a:rPr lang="en-US" dirty="0" smtClean="0">
                <a:solidFill>
                  <a:schemeClr val="bg2">
                    <a:lumMod val="25000"/>
                  </a:schemeClr>
                </a:solidFill>
              </a:rPr>
              <a:t>3 Guidelines for Parents </a:t>
            </a:r>
            <a:endParaRPr lang="en-US" b="1" u="sng" dirty="0">
              <a:solidFill>
                <a:schemeClr val="bg2">
                  <a:lumMod val="25000"/>
                </a:schemeClr>
              </a:solidFill>
            </a:endParaRPr>
          </a:p>
        </p:txBody>
      </p:sp>
      <p:sp>
        <p:nvSpPr>
          <p:cNvPr id="3" name="Content Placeholder 2"/>
          <p:cNvSpPr>
            <a:spLocks noGrp="1"/>
          </p:cNvSpPr>
          <p:nvPr>
            <p:ph idx="1"/>
          </p:nvPr>
        </p:nvSpPr>
        <p:spPr>
          <a:xfrm>
            <a:off x="225188" y="1603336"/>
            <a:ext cx="8169875" cy="4689383"/>
          </a:xfrm>
        </p:spPr>
        <p:txBody>
          <a:bodyPr>
            <a:normAutofit/>
          </a:bodyPr>
          <a:lstStyle/>
          <a:p>
            <a:pPr marL="457200" indent="-457200">
              <a:buFont typeface="+mj-lt"/>
              <a:buAutoNum type="arabicPeriod"/>
            </a:pPr>
            <a:r>
              <a:rPr lang="en-US" sz="2400" dirty="0" smtClean="0">
                <a:solidFill>
                  <a:schemeClr val="bg2">
                    <a:lumMod val="25000"/>
                  </a:schemeClr>
                </a:solidFill>
              </a:rPr>
              <a:t>You are being evaluated too. Your conversations with coaches, interactions with your child, everything. </a:t>
            </a:r>
          </a:p>
          <a:p>
            <a:pPr marL="457200" indent="-457200">
              <a:buFont typeface="+mj-lt"/>
              <a:buAutoNum type="arabicPeriod"/>
            </a:pPr>
            <a:r>
              <a:rPr lang="en-US" sz="2400" dirty="0" smtClean="0">
                <a:solidFill>
                  <a:schemeClr val="bg2">
                    <a:lumMod val="25000"/>
                  </a:schemeClr>
                </a:solidFill>
              </a:rPr>
              <a:t>It is ok to ask </a:t>
            </a:r>
            <a:r>
              <a:rPr lang="en-US" sz="2400" dirty="0" smtClean="0">
                <a:solidFill>
                  <a:schemeClr val="bg2">
                    <a:lumMod val="25000"/>
                  </a:schemeClr>
                </a:solidFill>
              </a:rPr>
              <a:t>any and all </a:t>
            </a:r>
            <a:r>
              <a:rPr lang="en-US" sz="2400" dirty="0" smtClean="0">
                <a:solidFill>
                  <a:schemeClr val="bg2">
                    <a:lumMod val="25000"/>
                  </a:schemeClr>
                </a:solidFill>
              </a:rPr>
              <a:t>questions you have. You have to feel good about your son spending 5 years at this institution.</a:t>
            </a:r>
          </a:p>
          <a:p>
            <a:pPr marL="457200" indent="-457200">
              <a:buFont typeface="+mj-lt"/>
              <a:buAutoNum type="arabicPeriod"/>
            </a:pPr>
            <a:r>
              <a:rPr lang="en-US" sz="2400" dirty="0" smtClean="0">
                <a:solidFill>
                  <a:schemeClr val="bg2">
                    <a:lumMod val="25000"/>
                  </a:schemeClr>
                </a:solidFill>
              </a:rPr>
              <a:t>Be involved and guide/assist but don’t drive the process. </a:t>
            </a:r>
            <a:r>
              <a:rPr lang="en-US" dirty="0">
                <a:solidFill>
                  <a:schemeClr val="bg2">
                    <a:lumMod val="25000"/>
                  </a:schemeClr>
                </a:solidFill>
              </a:rPr>
              <a:t/>
            </a:r>
            <a:br>
              <a:rPr lang="en-US" dirty="0">
                <a:solidFill>
                  <a:schemeClr val="bg2">
                    <a:lumMod val="25000"/>
                  </a:schemeClr>
                </a:solidFill>
              </a:rPr>
            </a:br>
            <a:r>
              <a:rPr lang="en-US" dirty="0">
                <a:solidFill>
                  <a:schemeClr val="bg2">
                    <a:lumMod val="25000"/>
                  </a:schemeClr>
                </a:solidFill>
              </a:rPr>
              <a:t/>
            </a:r>
            <a:br>
              <a:rPr lang="en-US" dirty="0">
                <a:solidFill>
                  <a:schemeClr val="bg2">
                    <a:lumMod val="25000"/>
                  </a:schemeClr>
                </a:solidFill>
              </a:rPr>
            </a:br>
            <a:endParaRPr lang="en-US" dirty="0" smtClean="0">
              <a:solidFill>
                <a:schemeClr val="bg2">
                  <a:lumMod val="25000"/>
                </a:schemeClr>
              </a:solidFill>
            </a:endParaRPr>
          </a:p>
        </p:txBody>
      </p:sp>
      <p:pic>
        <p:nvPicPr>
          <p:cNvPr id="5" name="Picture 4"/>
          <p:cNvPicPr>
            <a:picLocks noChangeAspect="1"/>
          </p:cNvPicPr>
          <p:nvPr/>
        </p:nvPicPr>
        <p:blipFill>
          <a:blip r:embed="rId2"/>
          <a:stretch>
            <a:fillRect/>
          </a:stretch>
        </p:blipFill>
        <p:spPr>
          <a:xfrm>
            <a:off x="6734460" y="57123"/>
            <a:ext cx="1557374" cy="1557374"/>
          </a:xfrm>
          <a:prstGeom prst="rect">
            <a:avLst/>
          </a:prstGeom>
        </p:spPr>
      </p:pic>
    </p:spTree>
    <p:extLst>
      <p:ext uri="{BB962C8B-B14F-4D97-AF65-F5344CB8AC3E}">
        <p14:creationId xmlns:p14="http://schemas.microsoft.com/office/powerpoint/2010/main" val="1196942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238" y="108155"/>
            <a:ext cx="8229600" cy="6749845"/>
          </a:xfrm>
        </p:spPr>
        <p:txBody>
          <a:bodyPr>
            <a:normAutofit fontScale="55000" lnSpcReduction="20000"/>
          </a:bodyPr>
          <a:lstStyle/>
          <a:p>
            <a:pPr marL="0" indent="0" algn="ctr">
              <a:buNone/>
            </a:pPr>
            <a:r>
              <a:rPr lang="en-US" sz="5100" u="sng" dirty="0" smtClean="0">
                <a:solidFill>
                  <a:schemeClr val="bg2">
                    <a:lumMod val="25000"/>
                  </a:schemeClr>
                </a:solidFill>
              </a:rPr>
              <a:t>Division I FBS </a:t>
            </a:r>
            <a:endParaRPr lang="en-US" sz="5100" u="sng" dirty="0" smtClean="0">
              <a:solidFill>
                <a:schemeClr val="bg2">
                  <a:lumMod val="25000"/>
                </a:schemeClr>
              </a:solidFill>
            </a:endParaRPr>
          </a:p>
          <a:p>
            <a:pPr marL="0" indent="0" algn="ctr">
              <a:buNone/>
            </a:pPr>
            <a:r>
              <a:rPr lang="en-US" sz="5100" u="sng" dirty="0" smtClean="0">
                <a:solidFill>
                  <a:schemeClr val="bg2">
                    <a:lumMod val="25000"/>
                  </a:schemeClr>
                </a:solidFill>
              </a:rPr>
              <a:t>85 </a:t>
            </a:r>
            <a:r>
              <a:rPr lang="en-US" sz="5100" u="sng" dirty="0" smtClean="0">
                <a:solidFill>
                  <a:schemeClr val="bg2">
                    <a:lumMod val="25000"/>
                  </a:schemeClr>
                </a:solidFill>
              </a:rPr>
              <a:t>Full Scholarships Per </a:t>
            </a:r>
            <a:r>
              <a:rPr lang="en-US" sz="5100" u="sng" dirty="0" smtClean="0">
                <a:solidFill>
                  <a:schemeClr val="bg2">
                    <a:lumMod val="25000"/>
                  </a:schemeClr>
                </a:solidFill>
              </a:rPr>
              <a:t>Team</a:t>
            </a:r>
            <a:endParaRPr lang="en-US" sz="5100" u="sng" dirty="0" smtClean="0">
              <a:solidFill>
                <a:schemeClr val="bg2">
                  <a:lumMod val="25000"/>
                </a:schemeClr>
              </a:solidFill>
            </a:endParaRPr>
          </a:p>
          <a:p>
            <a:r>
              <a:rPr lang="en-US" sz="3300" dirty="0" smtClean="0"/>
              <a:t>FBS Schools include UF, FSU, FAU, USF, FIU, etc. </a:t>
            </a:r>
          </a:p>
          <a:p>
            <a:r>
              <a:rPr lang="en-US" sz="3300" dirty="0" smtClean="0"/>
              <a:t>REQUIREMENTS: Graduate &amp; Complete </a:t>
            </a:r>
            <a:r>
              <a:rPr lang="en-US" sz="3300" dirty="0"/>
              <a:t>16 Core Classes </a:t>
            </a:r>
            <a:endParaRPr lang="en-US" sz="3300" dirty="0" smtClean="0"/>
          </a:p>
          <a:p>
            <a:r>
              <a:rPr lang="en-US" sz="3300" dirty="0" smtClean="0"/>
              <a:t>7 </a:t>
            </a:r>
            <a:r>
              <a:rPr lang="en-US" sz="3300" dirty="0"/>
              <a:t>of the 10 core courses must be in English, math or science. </a:t>
            </a:r>
          </a:p>
          <a:p>
            <a:r>
              <a:rPr lang="en-US" sz="3300" dirty="0" smtClean="0"/>
              <a:t>Earn </a:t>
            </a:r>
            <a:r>
              <a:rPr lang="en-US" sz="3300" dirty="0"/>
              <a:t>a </a:t>
            </a:r>
            <a:r>
              <a:rPr lang="en-US" sz="3300" b="1" u="sng" dirty="0" smtClean="0"/>
              <a:t>CORE-COURSE</a:t>
            </a:r>
            <a:r>
              <a:rPr lang="en-US" sz="3300" dirty="0" smtClean="0"/>
              <a:t> </a:t>
            </a:r>
            <a:r>
              <a:rPr lang="en-US" sz="3300" dirty="0"/>
              <a:t>GPA of at least 2.300 </a:t>
            </a:r>
            <a:r>
              <a:rPr lang="en-US" sz="3300" dirty="0" smtClean="0"/>
              <a:t>– Math, English, Science, Social Studies, Foreign Lang. – Electives/PE DO NOT count!</a:t>
            </a:r>
          </a:p>
          <a:p>
            <a:r>
              <a:rPr lang="en-US" sz="3300" dirty="0" smtClean="0"/>
              <a:t> </a:t>
            </a:r>
            <a:r>
              <a:rPr lang="en-US" sz="3300" dirty="0"/>
              <a:t>4 </a:t>
            </a:r>
            <a:r>
              <a:rPr lang="en-US" sz="3300" dirty="0" err="1"/>
              <a:t>yrs</a:t>
            </a:r>
            <a:r>
              <a:rPr lang="en-US" sz="3300" dirty="0"/>
              <a:t> of </a:t>
            </a:r>
            <a:r>
              <a:rPr lang="en-US" sz="3300" dirty="0" smtClean="0"/>
              <a:t>English &amp; 3 </a:t>
            </a:r>
            <a:r>
              <a:rPr lang="en-US" sz="3300" dirty="0" err="1"/>
              <a:t>yrs</a:t>
            </a:r>
            <a:r>
              <a:rPr lang="en-US" sz="3300" dirty="0"/>
              <a:t> of Math (Alg. 1 or Higher) </a:t>
            </a:r>
            <a:endParaRPr lang="en-US" sz="3300" dirty="0" smtClean="0"/>
          </a:p>
          <a:p>
            <a:r>
              <a:rPr lang="en-US" sz="3300" dirty="0" smtClean="0"/>
              <a:t> 2 </a:t>
            </a:r>
            <a:r>
              <a:rPr lang="en-US" sz="3300" dirty="0" err="1"/>
              <a:t>yrs</a:t>
            </a:r>
            <a:r>
              <a:rPr lang="en-US" sz="3300" dirty="0"/>
              <a:t> of Natural or Physical </a:t>
            </a:r>
            <a:r>
              <a:rPr lang="en-US" sz="3300" dirty="0" smtClean="0"/>
              <a:t>Science</a:t>
            </a:r>
          </a:p>
          <a:p>
            <a:r>
              <a:rPr lang="en-US" sz="3300" dirty="0" smtClean="0"/>
              <a:t>1 extra </a:t>
            </a:r>
            <a:r>
              <a:rPr lang="en-US" sz="3300" dirty="0" err="1" smtClean="0"/>
              <a:t>yr</a:t>
            </a:r>
            <a:r>
              <a:rPr lang="en-US" sz="3300" dirty="0" smtClean="0"/>
              <a:t> of English, Math or Nat. or Phys. Science </a:t>
            </a:r>
          </a:p>
          <a:p>
            <a:r>
              <a:rPr lang="en-US" sz="3300" dirty="0" smtClean="0"/>
              <a:t> </a:t>
            </a:r>
            <a:r>
              <a:rPr lang="en-US" sz="3300" dirty="0"/>
              <a:t>2 </a:t>
            </a:r>
            <a:r>
              <a:rPr lang="en-US" sz="3300" dirty="0" err="1"/>
              <a:t>yrs</a:t>
            </a:r>
            <a:r>
              <a:rPr lang="en-US" sz="3300" dirty="0"/>
              <a:t> of Social Science </a:t>
            </a:r>
            <a:endParaRPr lang="en-US" sz="3300" dirty="0" smtClean="0"/>
          </a:p>
          <a:p>
            <a:r>
              <a:rPr lang="en-US" sz="3300" dirty="0" smtClean="0"/>
              <a:t> </a:t>
            </a:r>
            <a:r>
              <a:rPr lang="en-US" sz="3300" dirty="0"/>
              <a:t>4 </a:t>
            </a:r>
            <a:r>
              <a:rPr lang="en-US" sz="3300" dirty="0" err="1"/>
              <a:t>yrs</a:t>
            </a:r>
            <a:r>
              <a:rPr lang="en-US" sz="3300" dirty="0"/>
              <a:t> of extra Core courses </a:t>
            </a:r>
            <a:endParaRPr lang="en-US" sz="3300" dirty="0" smtClean="0"/>
          </a:p>
          <a:p>
            <a:r>
              <a:rPr lang="en-US" sz="3300" dirty="0"/>
              <a:t>Earn </a:t>
            </a:r>
            <a:r>
              <a:rPr lang="en-US" sz="3300" dirty="0" smtClean="0"/>
              <a:t>an ACT/SAT sum score</a:t>
            </a:r>
            <a:r>
              <a:rPr lang="en-US" sz="3300" dirty="0"/>
              <a:t> matching your core-course GPA on the Division I sliding scale. </a:t>
            </a:r>
            <a:r>
              <a:rPr lang="en-US" sz="3300" dirty="0">
                <a:hlinkClick r:id="rId2"/>
              </a:rPr>
              <a:t>http://</a:t>
            </a:r>
            <a:r>
              <a:rPr lang="en-US" sz="3300" dirty="0" smtClean="0">
                <a:hlinkClick r:id="rId2"/>
              </a:rPr>
              <a:t>www.ncaa.org/student-athletes/future/test-scores</a:t>
            </a:r>
            <a:r>
              <a:rPr lang="en-US" sz="3300" dirty="0" smtClean="0"/>
              <a:t> </a:t>
            </a:r>
            <a:endParaRPr lang="en-US" sz="3300" dirty="0" smtClean="0"/>
          </a:p>
          <a:p>
            <a:r>
              <a:rPr lang="en-US" sz="3300" dirty="0" smtClean="0">
                <a:solidFill>
                  <a:schemeClr val="bg2">
                    <a:lumMod val="25000"/>
                  </a:schemeClr>
                </a:solidFill>
              </a:rPr>
              <a:t>FBS programs offer 85</a:t>
            </a:r>
            <a:r>
              <a:rPr lang="en-US" sz="3300" dirty="0" smtClean="0">
                <a:solidFill>
                  <a:schemeClr val="bg2">
                    <a:lumMod val="25000"/>
                  </a:schemeClr>
                </a:solidFill>
              </a:rPr>
              <a:t> full academic scholarships. These scholarships pay for all costs associated with attending a College or University. </a:t>
            </a:r>
            <a:endParaRPr lang="en-US" sz="3300" dirty="0" smtClean="0">
              <a:solidFill>
                <a:schemeClr val="bg2">
                  <a:lumMod val="25000"/>
                </a:schemeClr>
              </a:solidFill>
            </a:endParaRPr>
          </a:p>
        </p:txBody>
      </p:sp>
    </p:spTree>
    <p:extLst>
      <p:ext uri="{BB962C8B-B14F-4D97-AF65-F5344CB8AC3E}">
        <p14:creationId xmlns:p14="http://schemas.microsoft.com/office/powerpoint/2010/main" val="1120137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819" y="-1"/>
            <a:ext cx="8229600" cy="3097161"/>
          </a:xfrm>
        </p:spPr>
        <p:txBody>
          <a:bodyPr>
            <a:normAutofit fontScale="85000" lnSpcReduction="10000"/>
          </a:bodyPr>
          <a:lstStyle/>
          <a:p>
            <a:pPr marL="0" indent="0" algn="ctr">
              <a:buNone/>
            </a:pPr>
            <a:r>
              <a:rPr lang="en-US" sz="3600" u="sng" dirty="0" smtClean="0">
                <a:solidFill>
                  <a:schemeClr val="bg2">
                    <a:lumMod val="25000"/>
                  </a:schemeClr>
                </a:solidFill>
              </a:rPr>
              <a:t>Division I FCS (63 Scholarships Per Team)</a:t>
            </a:r>
          </a:p>
          <a:p>
            <a:r>
              <a:rPr lang="en-US" sz="2400" dirty="0" smtClean="0">
                <a:solidFill>
                  <a:schemeClr val="bg2">
                    <a:lumMod val="25000"/>
                  </a:schemeClr>
                </a:solidFill>
              </a:rPr>
              <a:t>FCS schools include Kennesaw St, Mercer, Wofford, Furman, Etc. </a:t>
            </a:r>
          </a:p>
          <a:p>
            <a:r>
              <a:rPr lang="en-US" sz="2400" dirty="0" smtClean="0">
                <a:solidFill>
                  <a:schemeClr val="bg2">
                    <a:lumMod val="25000"/>
                  </a:schemeClr>
                </a:solidFill>
              </a:rPr>
              <a:t>These </a:t>
            </a:r>
            <a:r>
              <a:rPr lang="en-US" sz="2400" dirty="0" smtClean="0">
                <a:solidFill>
                  <a:schemeClr val="bg2">
                    <a:lumMod val="25000"/>
                  </a:schemeClr>
                </a:solidFill>
              </a:rPr>
              <a:t>Schools can split up athletic scholarships into partial packages or </a:t>
            </a:r>
            <a:r>
              <a:rPr lang="en-US" sz="2400" dirty="0" smtClean="0">
                <a:solidFill>
                  <a:schemeClr val="bg2">
                    <a:lumMod val="25000"/>
                  </a:schemeClr>
                </a:solidFill>
              </a:rPr>
              <a:t>some D2 will </a:t>
            </a:r>
            <a:r>
              <a:rPr lang="en-US" sz="2400" dirty="0" smtClean="0">
                <a:solidFill>
                  <a:schemeClr val="bg2">
                    <a:lumMod val="25000"/>
                  </a:schemeClr>
                </a:solidFill>
              </a:rPr>
              <a:t>have </a:t>
            </a:r>
            <a:r>
              <a:rPr lang="en-US" sz="2400" dirty="0" smtClean="0">
                <a:solidFill>
                  <a:schemeClr val="bg2">
                    <a:lumMod val="25000"/>
                  </a:schemeClr>
                </a:solidFill>
              </a:rPr>
              <a:t>no scholarships – </a:t>
            </a:r>
            <a:r>
              <a:rPr lang="en-US" sz="2400" dirty="0" smtClean="0">
                <a:solidFill>
                  <a:schemeClr val="bg2">
                    <a:lumMod val="25000"/>
                  </a:schemeClr>
                </a:solidFill>
              </a:rPr>
              <a:t>Athletic Ability along with academics </a:t>
            </a:r>
            <a:r>
              <a:rPr lang="en-US" sz="2400" dirty="0" smtClean="0">
                <a:solidFill>
                  <a:schemeClr val="bg2">
                    <a:lumMod val="25000"/>
                  </a:schemeClr>
                </a:solidFill>
              </a:rPr>
              <a:t>will </a:t>
            </a:r>
            <a:r>
              <a:rPr lang="en-US" sz="2400" dirty="0" smtClean="0">
                <a:solidFill>
                  <a:schemeClr val="bg2">
                    <a:lumMod val="25000"/>
                  </a:schemeClr>
                </a:solidFill>
              </a:rPr>
              <a:t>dictate the value of </a:t>
            </a:r>
            <a:r>
              <a:rPr lang="en-US" sz="2400" dirty="0" smtClean="0">
                <a:solidFill>
                  <a:schemeClr val="bg2">
                    <a:lumMod val="25000"/>
                  </a:schemeClr>
                </a:solidFill>
              </a:rPr>
              <a:t>these </a:t>
            </a:r>
            <a:r>
              <a:rPr lang="en-US" sz="2400" dirty="0" smtClean="0">
                <a:solidFill>
                  <a:schemeClr val="bg2">
                    <a:lumMod val="25000"/>
                  </a:schemeClr>
                </a:solidFill>
              </a:rPr>
              <a:t>packages. </a:t>
            </a:r>
          </a:p>
          <a:p>
            <a:r>
              <a:rPr lang="en-US" sz="2400" dirty="0" smtClean="0">
                <a:solidFill>
                  <a:schemeClr val="bg2">
                    <a:lumMod val="25000"/>
                  </a:schemeClr>
                </a:solidFill>
              </a:rPr>
              <a:t>These scholarships are awarded on yearly basis and can change each year depending on a player’s value to the program.  </a:t>
            </a:r>
            <a:endParaRPr lang="en-US" sz="2400" dirty="0" smtClean="0">
              <a:solidFill>
                <a:schemeClr val="bg2">
                  <a:lumMod val="25000"/>
                </a:schemeClr>
              </a:solidFill>
            </a:endParaRPr>
          </a:p>
          <a:p>
            <a:endParaRPr lang="en-US" sz="2400" dirty="0" smtClean="0">
              <a:solidFill>
                <a:schemeClr val="bg2">
                  <a:lumMod val="25000"/>
                </a:schemeClr>
              </a:solidFill>
            </a:endParaRPr>
          </a:p>
        </p:txBody>
      </p:sp>
      <p:sp>
        <p:nvSpPr>
          <p:cNvPr id="2" name="Rectangle 1"/>
          <p:cNvSpPr/>
          <p:nvPr/>
        </p:nvSpPr>
        <p:spPr>
          <a:xfrm>
            <a:off x="127819" y="3097161"/>
            <a:ext cx="8131277" cy="2416046"/>
          </a:xfrm>
          <a:prstGeom prst="rect">
            <a:avLst/>
          </a:prstGeom>
        </p:spPr>
        <p:txBody>
          <a:bodyPr wrap="square">
            <a:spAutoFit/>
          </a:bodyPr>
          <a:lstStyle/>
          <a:p>
            <a:pPr algn="ctr"/>
            <a:r>
              <a:rPr lang="en-US" sz="3100" u="sng" dirty="0">
                <a:solidFill>
                  <a:schemeClr val="bg2">
                    <a:lumMod val="25000"/>
                  </a:schemeClr>
                </a:solidFill>
              </a:rPr>
              <a:t>Division II (36 Scholarships Per Team</a:t>
            </a:r>
            <a:r>
              <a:rPr lang="en-US" sz="3100" u="sng" dirty="0" smtClean="0">
                <a:solidFill>
                  <a:schemeClr val="bg2">
                    <a:lumMod val="25000"/>
                  </a:schemeClr>
                </a:solidFill>
              </a:rPr>
              <a:t>)</a:t>
            </a:r>
          </a:p>
          <a:p>
            <a:pPr marL="342900" indent="-342900">
              <a:buFont typeface="Arial" panose="020B0604020202020204" pitchFamily="34" charset="0"/>
              <a:buChar char="•"/>
            </a:pPr>
            <a:r>
              <a:rPr lang="en-US" sz="2000" dirty="0" smtClean="0">
                <a:solidFill>
                  <a:schemeClr val="bg2">
                    <a:lumMod val="25000"/>
                  </a:schemeClr>
                </a:solidFill>
              </a:rPr>
              <a:t>D2 schools include FIT, West Florida, </a:t>
            </a:r>
            <a:r>
              <a:rPr lang="en-US" sz="2000" dirty="0" smtClean="0">
                <a:solidFill>
                  <a:schemeClr val="bg2">
                    <a:lumMod val="25000"/>
                  </a:schemeClr>
                </a:solidFill>
              </a:rPr>
              <a:t>Valdosta</a:t>
            </a:r>
            <a:r>
              <a:rPr lang="en-US" sz="2000" dirty="0" smtClean="0">
                <a:solidFill>
                  <a:schemeClr val="bg2">
                    <a:lumMod val="25000"/>
                  </a:schemeClr>
                </a:solidFill>
              </a:rPr>
              <a:t> State… </a:t>
            </a:r>
            <a:r>
              <a:rPr lang="en-US" sz="2000" dirty="0" err="1" smtClean="0">
                <a:solidFill>
                  <a:schemeClr val="bg2">
                    <a:lumMod val="25000"/>
                  </a:schemeClr>
                </a:solidFill>
              </a:rPr>
              <a:t>etc</a:t>
            </a:r>
            <a:endParaRPr lang="en-US" sz="2000" dirty="0" smtClean="0">
              <a:solidFill>
                <a:schemeClr val="bg2">
                  <a:lumMod val="25000"/>
                </a:schemeClr>
              </a:solidFill>
            </a:endParaRPr>
          </a:p>
          <a:p>
            <a:r>
              <a:rPr lang="en-US" sz="2000" dirty="0" smtClean="0">
                <a:solidFill>
                  <a:schemeClr val="bg2">
                    <a:lumMod val="25000"/>
                  </a:schemeClr>
                </a:solidFill>
              </a:rPr>
              <a:t> </a:t>
            </a:r>
          </a:p>
          <a:p>
            <a:pPr marL="342900" indent="-342900">
              <a:buFont typeface="Arial" panose="020B0604020202020204" pitchFamily="34" charset="0"/>
              <a:buChar char="•"/>
            </a:pPr>
            <a:r>
              <a:rPr lang="en-US" sz="2000" dirty="0" smtClean="0">
                <a:solidFill>
                  <a:schemeClr val="bg2">
                    <a:lumMod val="25000"/>
                  </a:schemeClr>
                </a:solidFill>
              </a:rPr>
              <a:t>Size </a:t>
            </a:r>
            <a:r>
              <a:rPr lang="en-US" sz="2000" dirty="0">
                <a:solidFill>
                  <a:schemeClr val="bg2">
                    <a:lumMod val="25000"/>
                  </a:schemeClr>
                </a:solidFill>
              </a:rPr>
              <a:t>and Speed are still </a:t>
            </a:r>
            <a:r>
              <a:rPr lang="en-US" sz="2000" dirty="0" smtClean="0">
                <a:solidFill>
                  <a:schemeClr val="bg2">
                    <a:lumMod val="25000"/>
                  </a:schemeClr>
                </a:solidFill>
              </a:rPr>
              <a:t>important – Many D1 transfers end up at the D2 level.</a:t>
            </a:r>
            <a:endParaRPr lang="en-US" sz="2000" dirty="0" smtClean="0">
              <a:solidFill>
                <a:schemeClr val="bg2">
                  <a:lumMod val="25000"/>
                </a:schemeClr>
              </a:solidFill>
            </a:endParaRPr>
          </a:p>
          <a:p>
            <a:endParaRPr lang="en-US" sz="2000" dirty="0">
              <a:solidFill>
                <a:schemeClr val="bg2">
                  <a:lumMod val="25000"/>
                </a:schemeClr>
              </a:solidFill>
            </a:endParaRPr>
          </a:p>
          <a:p>
            <a:pPr marL="342900" indent="-342900">
              <a:buFont typeface="Arial" panose="020B0604020202020204" pitchFamily="34" charset="0"/>
              <a:buChar char="•"/>
            </a:pPr>
            <a:r>
              <a:rPr lang="en-US" sz="2000" dirty="0">
                <a:solidFill>
                  <a:schemeClr val="bg2">
                    <a:lumMod val="25000"/>
                  </a:schemeClr>
                </a:solidFill>
              </a:rPr>
              <a:t>Package Players – </a:t>
            </a:r>
            <a:r>
              <a:rPr lang="en-US" sz="2000" dirty="0" smtClean="0">
                <a:solidFill>
                  <a:schemeClr val="bg2">
                    <a:lumMod val="25000"/>
                  </a:schemeClr>
                </a:solidFill>
              </a:rPr>
              <a:t>Grants/Academics/Athletics</a:t>
            </a:r>
            <a:endParaRPr lang="en-US" sz="3100" u="sng" dirty="0">
              <a:solidFill>
                <a:schemeClr val="bg2">
                  <a:lumMod val="25000"/>
                </a:schemeClr>
              </a:solidFill>
            </a:endParaRPr>
          </a:p>
        </p:txBody>
      </p:sp>
    </p:spTree>
    <p:extLst>
      <p:ext uri="{BB962C8B-B14F-4D97-AF65-F5344CB8AC3E}">
        <p14:creationId xmlns:p14="http://schemas.microsoft.com/office/powerpoint/2010/main" val="1993666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980" y="95633"/>
            <a:ext cx="8229600" cy="3050690"/>
          </a:xfrm>
        </p:spPr>
        <p:txBody>
          <a:bodyPr>
            <a:normAutofit fontScale="77500" lnSpcReduction="20000"/>
          </a:bodyPr>
          <a:lstStyle/>
          <a:p>
            <a:pPr marL="0" indent="0" algn="ctr">
              <a:buNone/>
            </a:pPr>
            <a:r>
              <a:rPr lang="en-US" sz="3600" u="sng" dirty="0" smtClean="0">
                <a:solidFill>
                  <a:schemeClr val="bg2">
                    <a:lumMod val="25000"/>
                  </a:schemeClr>
                </a:solidFill>
              </a:rPr>
              <a:t>Division III (0 Football Scholarships Per Team)</a:t>
            </a:r>
          </a:p>
          <a:p>
            <a:r>
              <a:rPr lang="en-US" sz="2900" dirty="0" smtClean="0">
                <a:solidFill>
                  <a:schemeClr val="bg2">
                    <a:lumMod val="25000"/>
                  </a:schemeClr>
                </a:solidFill>
              </a:rPr>
              <a:t>DIII schools include </a:t>
            </a:r>
            <a:r>
              <a:rPr lang="en-US" sz="2900" dirty="0" smtClean="0">
                <a:solidFill>
                  <a:schemeClr val="bg2">
                    <a:lumMod val="25000"/>
                  </a:schemeClr>
                </a:solidFill>
              </a:rPr>
              <a:t>Methodist, </a:t>
            </a:r>
            <a:r>
              <a:rPr lang="en-US" sz="2900" dirty="0" smtClean="0">
                <a:solidFill>
                  <a:schemeClr val="bg2">
                    <a:lumMod val="25000"/>
                  </a:schemeClr>
                </a:solidFill>
              </a:rPr>
              <a:t>Berry College, LaGrange…</a:t>
            </a:r>
          </a:p>
          <a:p>
            <a:r>
              <a:rPr lang="en-US" sz="2900" dirty="0" smtClean="0">
                <a:solidFill>
                  <a:schemeClr val="bg2">
                    <a:lumMod val="25000"/>
                  </a:schemeClr>
                </a:solidFill>
              </a:rPr>
              <a:t>Grades are very important – Merit based money </a:t>
            </a:r>
          </a:p>
          <a:p>
            <a:r>
              <a:rPr lang="en-US" sz="2900" dirty="0" smtClean="0">
                <a:solidFill>
                  <a:schemeClr val="bg2">
                    <a:lumMod val="25000"/>
                  </a:schemeClr>
                </a:solidFill>
              </a:rPr>
              <a:t>Most are private schools</a:t>
            </a:r>
          </a:p>
          <a:p>
            <a:r>
              <a:rPr lang="en-US" sz="2900" dirty="0" smtClean="0">
                <a:solidFill>
                  <a:schemeClr val="bg2">
                    <a:lumMod val="25000"/>
                  </a:schemeClr>
                </a:solidFill>
              </a:rPr>
              <a:t>Academic money plus grants, loans, need-based money</a:t>
            </a:r>
            <a:endParaRPr lang="en-US" sz="2900" dirty="0">
              <a:solidFill>
                <a:schemeClr val="bg2">
                  <a:lumMod val="25000"/>
                </a:schemeClr>
              </a:solidFill>
            </a:endParaRPr>
          </a:p>
        </p:txBody>
      </p:sp>
      <p:sp>
        <p:nvSpPr>
          <p:cNvPr id="2" name="Rectangle 1"/>
          <p:cNvSpPr/>
          <p:nvPr/>
        </p:nvSpPr>
        <p:spPr>
          <a:xfrm>
            <a:off x="176980" y="3244645"/>
            <a:ext cx="8229600" cy="3570208"/>
          </a:xfrm>
          <a:prstGeom prst="rect">
            <a:avLst/>
          </a:prstGeom>
        </p:spPr>
        <p:txBody>
          <a:bodyPr wrap="square">
            <a:spAutoFit/>
          </a:bodyPr>
          <a:lstStyle/>
          <a:p>
            <a:pPr algn="ctr"/>
            <a:r>
              <a:rPr lang="en-US" sz="2800" u="sng" dirty="0">
                <a:solidFill>
                  <a:schemeClr val="bg2">
                    <a:lumMod val="25000"/>
                  </a:schemeClr>
                </a:solidFill>
              </a:rPr>
              <a:t>NAIA (24 Scholarships Per Team)</a:t>
            </a:r>
          </a:p>
          <a:p>
            <a:pPr marL="285750" indent="-285750">
              <a:buFont typeface="Arial" panose="020B0604020202020204" pitchFamily="34" charset="0"/>
              <a:buChar char="•"/>
            </a:pPr>
            <a:r>
              <a:rPr lang="en-US" sz="2200" dirty="0" smtClean="0">
                <a:solidFill>
                  <a:schemeClr val="bg2">
                    <a:lumMod val="25000"/>
                  </a:schemeClr>
                </a:solidFill>
              </a:rPr>
              <a:t>NAIA schools include Webber </a:t>
            </a:r>
            <a:r>
              <a:rPr lang="en-US" sz="2200" dirty="0" err="1" smtClean="0">
                <a:solidFill>
                  <a:schemeClr val="bg2">
                    <a:lumMod val="25000"/>
                  </a:schemeClr>
                </a:solidFill>
              </a:rPr>
              <a:t>Int</a:t>
            </a:r>
            <a:r>
              <a:rPr lang="en-US" sz="2200" dirty="0" smtClean="0">
                <a:solidFill>
                  <a:schemeClr val="bg2">
                    <a:lumMod val="25000"/>
                  </a:schemeClr>
                </a:solidFill>
              </a:rPr>
              <a:t>, Warner, Southeastern, Ava Maria… </a:t>
            </a:r>
          </a:p>
          <a:p>
            <a:endParaRPr lang="en-US" sz="2200" dirty="0" smtClean="0">
              <a:solidFill>
                <a:schemeClr val="bg2">
                  <a:lumMod val="25000"/>
                </a:schemeClr>
              </a:solidFill>
            </a:endParaRPr>
          </a:p>
          <a:p>
            <a:pPr marL="285750" indent="-285750">
              <a:buFont typeface="Arial" panose="020B0604020202020204" pitchFamily="34" charset="0"/>
              <a:buChar char="•"/>
            </a:pPr>
            <a:r>
              <a:rPr lang="en-US" sz="2200" dirty="0" smtClean="0">
                <a:solidFill>
                  <a:schemeClr val="bg2">
                    <a:lumMod val="25000"/>
                  </a:schemeClr>
                </a:solidFill>
              </a:rPr>
              <a:t>Not </a:t>
            </a:r>
            <a:r>
              <a:rPr lang="en-US" sz="2200" dirty="0">
                <a:solidFill>
                  <a:schemeClr val="bg2">
                    <a:lumMod val="25000"/>
                  </a:schemeClr>
                </a:solidFill>
              </a:rPr>
              <a:t>governed by the </a:t>
            </a:r>
            <a:r>
              <a:rPr lang="en-US" sz="2200" dirty="0" smtClean="0">
                <a:solidFill>
                  <a:schemeClr val="bg2">
                    <a:lumMod val="25000"/>
                  </a:schemeClr>
                </a:solidFill>
              </a:rPr>
              <a:t>NCAA</a:t>
            </a:r>
          </a:p>
          <a:p>
            <a:endParaRPr lang="en-US" sz="2200" dirty="0">
              <a:solidFill>
                <a:schemeClr val="bg2">
                  <a:lumMod val="25000"/>
                </a:schemeClr>
              </a:solidFill>
            </a:endParaRPr>
          </a:p>
          <a:p>
            <a:pPr marL="285750" indent="-285750">
              <a:buFont typeface="Arial" panose="020B0604020202020204" pitchFamily="34" charset="0"/>
              <a:buChar char="•"/>
            </a:pPr>
            <a:r>
              <a:rPr lang="en-US" sz="2200" dirty="0">
                <a:solidFill>
                  <a:schemeClr val="bg2">
                    <a:lumMod val="25000"/>
                  </a:schemeClr>
                </a:solidFill>
              </a:rPr>
              <a:t>Athletic Money, grants, need based money and </a:t>
            </a:r>
            <a:r>
              <a:rPr lang="en-US" sz="2200" dirty="0" smtClean="0">
                <a:solidFill>
                  <a:schemeClr val="bg2">
                    <a:lumMod val="25000"/>
                  </a:schemeClr>
                </a:solidFill>
              </a:rPr>
              <a:t>loans</a:t>
            </a:r>
          </a:p>
          <a:p>
            <a:endParaRPr lang="en-US" sz="2200" dirty="0">
              <a:solidFill>
                <a:schemeClr val="bg2">
                  <a:lumMod val="25000"/>
                </a:schemeClr>
              </a:solidFill>
            </a:endParaRPr>
          </a:p>
          <a:p>
            <a:pPr marL="285750" indent="-285750">
              <a:buFont typeface="Arial" panose="020B0604020202020204" pitchFamily="34" charset="0"/>
              <a:buChar char="•"/>
            </a:pPr>
            <a:r>
              <a:rPr lang="en-US" sz="2200" dirty="0">
                <a:solidFill>
                  <a:schemeClr val="bg2">
                    <a:lumMod val="25000"/>
                  </a:schemeClr>
                </a:solidFill>
              </a:rPr>
              <a:t>Limited number of scholarships – </a:t>
            </a:r>
            <a:r>
              <a:rPr lang="en-US" sz="2200" dirty="0" smtClean="0">
                <a:solidFill>
                  <a:schemeClr val="bg2">
                    <a:lumMod val="25000"/>
                  </a:schemeClr>
                </a:solidFill>
              </a:rPr>
              <a:t>will be packaged with academic money</a:t>
            </a:r>
            <a:r>
              <a:rPr lang="en-US" sz="2200" dirty="0" smtClean="0">
                <a:solidFill>
                  <a:schemeClr val="bg2">
                    <a:lumMod val="25000"/>
                  </a:schemeClr>
                </a:solidFill>
              </a:rPr>
              <a:t> </a:t>
            </a:r>
            <a:endParaRPr lang="en-US" sz="2200" dirty="0">
              <a:solidFill>
                <a:schemeClr val="bg2">
                  <a:lumMod val="25000"/>
                </a:schemeClr>
              </a:solidFill>
            </a:endParaRPr>
          </a:p>
        </p:txBody>
      </p:sp>
    </p:spTree>
    <p:extLst>
      <p:ext uri="{BB962C8B-B14F-4D97-AF65-F5344CB8AC3E}">
        <p14:creationId xmlns:p14="http://schemas.microsoft.com/office/powerpoint/2010/main" val="2048172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985" y="365760"/>
            <a:ext cx="7918899" cy="1325562"/>
          </a:xfrm>
        </p:spPr>
        <p:txBody>
          <a:bodyPr/>
          <a:lstStyle/>
          <a:p>
            <a:r>
              <a:rPr lang="en-US" dirty="0" smtClean="0">
                <a:solidFill>
                  <a:schemeClr val="bg2">
                    <a:lumMod val="25000"/>
                  </a:schemeClr>
                </a:solidFill>
              </a:rPr>
              <a:t>NCAA Recruiting Terms</a:t>
            </a:r>
            <a:endParaRPr lang="en-US" dirty="0">
              <a:solidFill>
                <a:schemeClr val="bg2">
                  <a:lumMod val="25000"/>
                </a:schemeClr>
              </a:solidFill>
            </a:endParaRPr>
          </a:p>
        </p:txBody>
      </p:sp>
      <p:sp>
        <p:nvSpPr>
          <p:cNvPr id="3" name="Content Placeholder 2"/>
          <p:cNvSpPr>
            <a:spLocks noGrp="1"/>
          </p:cNvSpPr>
          <p:nvPr>
            <p:ph idx="1"/>
          </p:nvPr>
        </p:nvSpPr>
        <p:spPr>
          <a:xfrm>
            <a:off x="296985" y="1631461"/>
            <a:ext cx="7991609" cy="4941277"/>
          </a:xfrm>
        </p:spPr>
        <p:txBody>
          <a:bodyPr>
            <a:normAutofit/>
          </a:bodyPr>
          <a:lstStyle/>
          <a:p>
            <a:r>
              <a:rPr lang="en-US" sz="2000" b="1" dirty="0">
                <a:solidFill>
                  <a:schemeClr val="bg2">
                    <a:lumMod val="25000"/>
                  </a:schemeClr>
                </a:solidFill>
              </a:rPr>
              <a:t>Contact </a:t>
            </a:r>
            <a:r>
              <a:rPr lang="en-US" sz="2000" b="1" dirty="0" smtClean="0">
                <a:solidFill>
                  <a:schemeClr val="bg2">
                    <a:lumMod val="25000"/>
                  </a:schemeClr>
                </a:solidFill>
              </a:rPr>
              <a:t>Period - </a:t>
            </a:r>
            <a:r>
              <a:rPr lang="en-US" sz="2000" dirty="0">
                <a:solidFill>
                  <a:schemeClr val="bg2">
                    <a:lumMod val="25000"/>
                  </a:schemeClr>
                </a:solidFill>
              </a:rPr>
              <a:t>The most wide-open time. During this time, coaches can visit with prospects and families regardless of location. In-person contact is permitted once per week. Note that a coach cannot visit a school multiple times in one week if it has more than one prospect.  Electronic and written communications are also </a:t>
            </a:r>
            <a:r>
              <a:rPr lang="en-US" sz="2000" dirty="0" smtClean="0">
                <a:solidFill>
                  <a:schemeClr val="bg2">
                    <a:lumMod val="25000"/>
                  </a:schemeClr>
                </a:solidFill>
              </a:rPr>
              <a:t>permitted. </a:t>
            </a:r>
          </a:p>
          <a:p>
            <a:r>
              <a:rPr lang="en-US" sz="2000" b="1" dirty="0" smtClean="0">
                <a:solidFill>
                  <a:schemeClr val="bg2">
                    <a:lumMod val="25000"/>
                  </a:schemeClr>
                </a:solidFill>
              </a:rPr>
              <a:t>Evaluation period - </a:t>
            </a:r>
            <a:r>
              <a:rPr lang="en-US" sz="2000" dirty="0">
                <a:solidFill>
                  <a:schemeClr val="bg2">
                    <a:lumMod val="25000"/>
                  </a:schemeClr>
                </a:solidFill>
              </a:rPr>
              <a:t>Considerably more restrictive than the contact period in one key way: off campus face-to-face contact is not permitted. That means no home visits. Coaches can still visit a prospect's school. Visits to schools are </a:t>
            </a:r>
            <a:r>
              <a:rPr lang="en-US" sz="2000" dirty="0" smtClean="0">
                <a:solidFill>
                  <a:schemeClr val="bg2">
                    <a:lumMod val="25000"/>
                  </a:schemeClr>
                </a:solidFill>
              </a:rPr>
              <a:t>for </a:t>
            </a:r>
            <a:r>
              <a:rPr lang="en-US" sz="2000" dirty="0">
                <a:solidFill>
                  <a:schemeClr val="bg2">
                    <a:lumMod val="25000"/>
                  </a:schemeClr>
                </a:solidFill>
              </a:rPr>
              <a:t>the purpose of evaluation. Prospects can visit colleges and receive written and electronic communication. Many scholarship offers go out in this period.</a:t>
            </a:r>
          </a:p>
          <a:p>
            <a:endParaRPr lang="en-US" sz="2000" dirty="0">
              <a:solidFill>
                <a:schemeClr val="bg2">
                  <a:lumMod val="25000"/>
                </a:schemeClr>
              </a:solidFill>
            </a:endParaRPr>
          </a:p>
        </p:txBody>
      </p:sp>
      <p:pic>
        <p:nvPicPr>
          <p:cNvPr id="5" name="Picture 4"/>
          <p:cNvPicPr>
            <a:picLocks noChangeAspect="1"/>
          </p:cNvPicPr>
          <p:nvPr/>
        </p:nvPicPr>
        <p:blipFill>
          <a:blip r:embed="rId2"/>
          <a:stretch>
            <a:fillRect/>
          </a:stretch>
        </p:blipFill>
        <p:spPr>
          <a:xfrm>
            <a:off x="6365940" y="60167"/>
            <a:ext cx="1849944" cy="1631155"/>
          </a:xfrm>
          <a:prstGeom prst="rect">
            <a:avLst/>
          </a:prstGeom>
        </p:spPr>
      </p:pic>
    </p:spTree>
    <p:extLst>
      <p:ext uri="{BB962C8B-B14F-4D97-AF65-F5344CB8AC3E}">
        <p14:creationId xmlns:p14="http://schemas.microsoft.com/office/powerpoint/2010/main" val="1327069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774" y="365760"/>
            <a:ext cx="7675110" cy="1325562"/>
          </a:xfrm>
        </p:spPr>
        <p:txBody>
          <a:bodyPr/>
          <a:lstStyle/>
          <a:p>
            <a:r>
              <a:rPr lang="en-US" dirty="0" smtClean="0">
                <a:solidFill>
                  <a:schemeClr val="bg2">
                    <a:lumMod val="25000"/>
                  </a:schemeClr>
                </a:solidFill>
              </a:rPr>
              <a:t>NCAA Recruiting Terms</a:t>
            </a:r>
            <a:endParaRPr lang="en-US" dirty="0">
              <a:solidFill>
                <a:schemeClr val="bg2">
                  <a:lumMod val="25000"/>
                </a:schemeClr>
              </a:solidFill>
            </a:endParaRPr>
          </a:p>
        </p:txBody>
      </p:sp>
      <p:sp>
        <p:nvSpPr>
          <p:cNvPr id="3" name="Content Placeholder 2"/>
          <p:cNvSpPr>
            <a:spLocks noGrp="1"/>
          </p:cNvSpPr>
          <p:nvPr>
            <p:ph idx="1"/>
          </p:nvPr>
        </p:nvSpPr>
        <p:spPr>
          <a:xfrm>
            <a:off x="235974" y="1828801"/>
            <a:ext cx="7156950" cy="4351337"/>
          </a:xfrm>
        </p:spPr>
        <p:txBody>
          <a:bodyPr>
            <a:normAutofit/>
          </a:bodyPr>
          <a:lstStyle/>
          <a:p>
            <a:r>
              <a:rPr lang="en-US" sz="2000" b="1" dirty="0">
                <a:solidFill>
                  <a:schemeClr val="bg2">
                    <a:lumMod val="25000"/>
                  </a:schemeClr>
                </a:solidFill>
              </a:rPr>
              <a:t>Quiet </a:t>
            </a:r>
            <a:r>
              <a:rPr lang="en-US" sz="2000" b="1" dirty="0" smtClean="0">
                <a:solidFill>
                  <a:schemeClr val="bg2">
                    <a:lumMod val="25000"/>
                  </a:schemeClr>
                </a:solidFill>
              </a:rPr>
              <a:t>Period - </a:t>
            </a:r>
            <a:r>
              <a:rPr lang="en-US" sz="2000" dirty="0">
                <a:solidFill>
                  <a:schemeClr val="bg2">
                    <a:lumMod val="25000"/>
                  </a:schemeClr>
                </a:solidFill>
              </a:rPr>
              <a:t>The quiet period tightens things a bit more, preventing any off-campus contact or viewing. Visits to the college's campus and written or electronic communications are still </a:t>
            </a:r>
            <a:r>
              <a:rPr lang="en-US" sz="2000" dirty="0" smtClean="0">
                <a:solidFill>
                  <a:schemeClr val="bg2">
                    <a:lumMod val="25000"/>
                  </a:schemeClr>
                </a:solidFill>
              </a:rPr>
              <a:t>permitted. Coaches </a:t>
            </a:r>
            <a:r>
              <a:rPr lang="en-US" sz="2000" dirty="0">
                <a:solidFill>
                  <a:schemeClr val="bg2">
                    <a:lumMod val="25000"/>
                  </a:schemeClr>
                </a:solidFill>
              </a:rPr>
              <a:t>often try to have prospects visit campus unofficially during this time in the spring and early summer, so that they can become familiar with campus</a:t>
            </a:r>
            <a:r>
              <a:rPr lang="en-US" sz="2000" dirty="0" smtClean="0">
                <a:solidFill>
                  <a:schemeClr val="bg2">
                    <a:lumMod val="25000"/>
                  </a:schemeClr>
                </a:solidFill>
              </a:rPr>
              <a:t>.</a:t>
            </a:r>
          </a:p>
          <a:p>
            <a:r>
              <a:rPr lang="en-US" sz="2000" b="1" dirty="0">
                <a:solidFill>
                  <a:schemeClr val="bg2">
                    <a:lumMod val="25000"/>
                  </a:schemeClr>
                </a:solidFill>
              </a:rPr>
              <a:t>Dead P</a:t>
            </a:r>
            <a:r>
              <a:rPr lang="en-US" sz="2000" b="1" dirty="0" smtClean="0">
                <a:solidFill>
                  <a:schemeClr val="bg2">
                    <a:lumMod val="25000"/>
                  </a:schemeClr>
                </a:solidFill>
              </a:rPr>
              <a:t>eriod - </a:t>
            </a:r>
            <a:r>
              <a:rPr lang="en-US" sz="2000" dirty="0">
                <a:solidFill>
                  <a:schemeClr val="bg2">
                    <a:lumMod val="25000"/>
                  </a:schemeClr>
                </a:solidFill>
              </a:rPr>
              <a:t>The dead period is the most restrictive. No in-person contact is allowed, even if a prospect makes a visit to the college campus. Written and electronic communications are still </a:t>
            </a:r>
            <a:r>
              <a:rPr lang="en-US" sz="2000" dirty="0" smtClean="0">
                <a:solidFill>
                  <a:schemeClr val="bg2">
                    <a:lumMod val="25000"/>
                  </a:schemeClr>
                </a:solidFill>
              </a:rPr>
              <a:t>permitted. </a:t>
            </a:r>
          </a:p>
        </p:txBody>
      </p:sp>
      <p:pic>
        <p:nvPicPr>
          <p:cNvPr id="5" name="Picture 4"/>
          <p:cNvPicPr>
            <a:picLocks noChangeAspect="1"/>
          </p:cNvPicPr>
          <p:nvPr/>
        </p:nvPicPr>
        <p:blipFill>
          <a:blip r:embed="rId2"/>
          <a:stretch>
            <a:fillRect/>
          </a:stretch>
        </p:blipFill>
        <p:spPr>
          <a:xfrm>
            <a:off x="6365940" y="60167"/>
            <a:ext cx="1849944" cy="1631155"/>
          </a:xfrm>
          <a:prstGeom prst="rect">
            <a:avLst/>
          </a:prstGeom>
        </p:spPr>
      </p:pic>
    </p:spTree>
    <p:extLst>
      <p:ext uri="{BB962C8B-B14F-4D97-AF65-F5344CB8AC3E}">
        <p14:creationId xmlns:p14="http://schemas.microsoft.com/office/powerpoint/2010/main" val="599954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1648</TotalTime>
  <Words>3414</Words>
  <Application>Microsoft Office PowerPoint</Application>
  <PresentationFormat>On-screen Show (4:3)</PresentationFormat>
  <Paragraphs>242</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Century Schoolbook</vt:lpstr>
      <vt:lpstr>Wingdings 2</vt:lpstr>
      <vt:lpstr>View</vt:lpstr>
      <vt:lpstr>PowerPoint Presentation</vt:lpstr>
      <vt:lpstr>Who plays a role in Recruiting?</vt:lpstr>
      <vt:lpstr>3 Guidelines for Prospects </vt:lpstr>
      <vt:lpstr>3 Guidelines for Parents </vt:lpstr>
      <vt:lpstr>PowerPoint Presentation</vt:lpstr>
      <vt:lpstr>PowerPoint Presentation</vt:lpstr>
      <vt:lpstr>PowerPoint Presentation</vt:lpstr>
      <vt:lpstr>NCAA Recruiting Terms</vt:lpstr>
      <vt:lpstr>NCAA Recruiting Terms</vt:lpstr>
      <vt:lpstr>NCAA Recruiting Terms</vt:lpstr>
      <vt:lpstr>NCAA Recruiting Terms</vt:lpstr>
      <vt:lpstr>NCAA Recruiting Terms</vt:lpstr>
      <vt:lpstr>How Do I Help Myself?</vt:lpstr>
      <vt:lpstr>Where Can I Play?</vt:lpstr>
      <vt:lpstr>NCAA Recruiting Timeline</vt:lpstr>
      <vt:lpstr>NCAA Recruiting Timeline</vt:lpstr>
      <vt:lpstr>College One Day Camps </vt:lpstr>
      <vt:lpstr>Winter Combines </vt:lpstr>
      <vt:lpstr>Pay Recruiting Services</vt:lpstr>
      <vt:lpstr>Highlight Films</vt:lpstr>
      <vt:lpstr>How do I help Myself… Social Media</vt:lpstr>
      <vt:lpstr>Social Media</vt:lpstr>
      <vt:lpstr>Social Media</vt:lpstr>
      <vt:lpstr>How Do I Help Myself?</vt:lpstr>
      <vt:lpstr>What Should I do? Athlete</vt:lpstr>
      <vt:lpstr>What Should I do? Athlete</vt:lpstr>
      <vt:lpstr>What Should I do? Athlete</vt:lpstr>
      <vt:lpstr>What Should I do? Parent</vt:lpstr>
      <vt:lpstr>Potential… Parent Questions for Colleges</vt:lpstr>
      <vt:lpstr>PowerPoint Presentation</vt:lpstr>
      <vt:lpstr>PowerPoint Presentation</vt:lpstr>
      <vt:lpstr>Bottom Line</vt:lpstr>
      <vt:lpstr>Thanks for your time and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Streiff</dc:creator>
  <cp:lastModifiedBy>Sean M. Mcintyre</cp:lastModifiedBy>
  <cp:revision>116</cp:revision>
  <cp:lastPrinted>2019-02-12T18:59:36Z</cp:lastPrinted>
  <dcterms:created xsi:type="dcterms:W3CDTF">2012-05-11T17:42:11Z</dcterms:created>
  <dcterms:modified xsi:type="dcterms:W3CDTF">2020-02-03T19:20:52Z</dcterms:modified>
</cp:coreProperties>
</file>